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</p:sldMasterIdLst>
  <p:notesMasterIdLst>
    <p:notesMasterId r:id="rId17"/>
  </p:notesMasterIdLst>
  <p:sldIdLst>
    <p:sldId id="298" r:id="rId2"/>
    <p:sldId id="268" r:id="rId3"/>
    <p:sldId id="301" r:id="rId4"/>
    <p:sldId id="316" r:id="rId5"/>
    <p:sldId id="318" r:id="rId6"/>
    <p:sldId id="317" r:id="rId7"/>
    <p:sldId id="299" r:id="rId8"/>
    <p:sldId id="293" r:id="rId9"/>
    <p:sldId id="300" r:id="rId10"/>
    <p:sldId id="286" r:id="rId11"/>
    <p:sldId id="319" r:id="rId12"/>
    <p:sldId id="321" r:id="rId13"/>
    <p:sldId id="291" r:id="rId14"/>
    <p:sldId id="294" r:id="rId15"/>
    <p:sldId id="297" r:id="rId16"/>
  </p:sldIdLst>
  <p:sldSz cx="20104100" cy="15081250"/>
  <p:notesSz cx="9296400" cy="7010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1D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4" autoAdjust="0"/>
    <p:restoredTop sz="96305" autoAdjust="0"/>
  </p:normalViewPr>
  <p:slideViewPr>
    <p:cSldViewPr>
      <p:cViewPr>
        <p:scale>
          <a:sx n="33" d="100"/>
          <a:sy n="33" d="100"/>
        </p:scale>
        <p:origin x="12" y="357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-33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738" y="0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15F15B-1612-4040-A244-0C2E72869FCB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71813" y="876300"/>
            <a:ext cx="3152775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275" y="3373438"/>
            <a:ext cx="7435850" cy="27606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9563"/>
            <a:ext cx="4029075" cy="3508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738" y="6659563"/>
            <a:ext cx="4029075" cy="3508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F18ACE-BFD3-4190-B487-A3C9B6AA0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35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18ACE-BFD3-4190-B487-A3C9B6AA036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615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18ACE-BFD3-4190-B487-A3C9B6AA036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6558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18ACE-BFD3-4190-B487-A3C9B6AA036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397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808" y="1340558"/>
            <a:ext cx="17088485" cy="9383889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17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15615" y="10892014"/>
            <a:ext cx="14072870" cy="2681111"/>
          </a:xfrm>
        </p:spPr>
        <p:txBody>
          <a:bodyPr>
            <a:normAutofit/>
          </a:bodyPr>
          <a:lstStyle>
            <a:lvl1pPr marL="0" indent="0" algn="ctr">
              <a:buNone/>
              <a:defRPr sz="5300">
                <a:solidFill>
                  <a:schemeClr val="tx1">
                    <a:tint val="75000"/>
                  </a:schemeClr>
                </a:solidFill>
              </a:defRPr>
            </a:lvl1pPr>
            <a:lvl2pPr marL="1005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0105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015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021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026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031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037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042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5/25/2022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4575472" y="603950"/>
            <a:ext cx="4523423" cy="128679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5205" y="603950"/>
            <a:ext cx="13235199" cy="128679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8085" y="3016251"/>
            <a:ext cx="17088485" cy="5508845"/>
          </a:xfrm>
        </p:spPr>
        <p:txBody>
          <a:bodyPr anchor="b"/>
          <a:lstStyle>
            <a:lvl1pPr algn="ctr" defTabSz="2010583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06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8085" y="8947513"/>
            <a:ext cx="17088485" cy="248910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tx1">
                    <a:tint val="75000"/>
                  </a:schemeClr>
                </a:solidFill>
              </a:defRPr>
            </a:lvl1pPr>
            <a:lvl2pPr marL="1005291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2010583" indent="0">
              <a:buNone/>
              <a:defRPr sz="3500">
                <a:solidFill>
                  <a:schemeClr val="tx1">
                    <a:tint val="75000"/>
                  </a:schemeClr>
                </a:solidFill>
              </a:defRPr>
            </a:lvl3pPr>
            <a:lvl4pPr marL="3015874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4pPr>
            <a:lvl5pPr marL="4021165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5pPr>
            <a:lvl6pPr marL="5026457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6pPr>
            <a:lvl7pPr marL="6031748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7pPr>
            <a:lvl8pPr marL="7037040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8pPr>
            <a:lvl9pPr marL="8042331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7" name="Oval 6"/>
          <p:cNvSpPr/>
          <p:nvPr/>
        </p:nvSpPr>
        <p:spPr>
          <a:xfrm>
            <a:off x="9884516" y="8629826"/>
            <a:ext cx="186381" cy="18642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1058" tIns="100529" rIns="201058" bIns="100529"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0324293" y="8629826"/>
            <a:ext cx="186381" cy="18642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1058" tIns="100529" rIns="201058" bIns="100529"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9446834" y="8629826"/>
            <a:ext cx="186381" cy="18642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1058" tIns="100529" rIns="201058" bIns="100529"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19584" y="3518959"/>
            <a:ext cx="8879311" cy="9952928"/>
          </a:xfrm>
        </p:spPr>
        <p:txBody>
          <a:bodyPr/>
          <a:lstStyle>
            <a:lvl1pPr>
              <a:defRPr sz="5300"/>
            </a:lvl1pPr>
            <a:lvl2pPr>
              <a:defRPr sz="3500"/>
            </a:lvl2pPr>
            <a:lvl3pPr>
              <a:defRPr sz="3500"/>
            </a:lvl3pPr>
            <a:lvl4pPr>
              <a:defRPr sz="3500"/>
            </a:lvl4pPr>
            <a:lvl5pPr>
              <a:defRPr sz="3500"/>
            </a:lvl5pPr>
            <a:lvl6pPr>
              <a:defRPr sz="3500"/>
            </a:lvl6pPr>
            <a:lvl7pPr>
              <a:defRPr sz="3500"/>
            </a:lvl7pPr>
            <a:lvl8pPr>
              <a:defRPr sz="3500"/>
            </a:lvl8pPr>
            <a:lvl9pPr>
              <a:defRPr sz="3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804164" y="3518958"/>
            <a:ext cx="8886012" cy="995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205" y="3518958"/>
            <a:ext cx="8882802" cy="1340556"/>
          </a:xfrm>
        </p:spPr>
        <p:txBody>
          <a:bodyPr anchor="b">
            <a:noAutofit/>
          </a:bodyPr>
          <a:lstStyle>
            <a:lvl1pPr marL="0" indent="0" algn="ctr">
              <a:buNone/>
              <a:defRPr sz="5300" b="0"/>
            </a:lvl1pPr>
            <a:lvl2pPr marL="1005291" indent="0">
              <a:buNone/>
              <a:defRPr sz="4400" b="1"/>
            </a:lvl2pPr>
            <a:lvl3pPr marL="2010583" indent="0">
              <a:buNone/>
              <a:defRPr sz="4000" b="1"/>
            </a:lvl3pPr>
            <a:lvl4pPr marL="3015874" indent="0">
              <a:buNone/>
              <a:defRPr sz="3500" b="1"/>
            </a:lvl4pPr>
            <a:lvl5pPr marL="4021165" indent="0">
              <a:buNone/>
              <a:defRPr sz="3500" b="1"/>
            </a:lvl5pPr>
            <a:lvl6pPr marL="5026457" indent="0">
              <a:buNone/>
              <a:defRPr sz="3500" b="1"/>
            </a:lvl6pPr>
            <a:lvl7pPr marL="6031748" indent="0">
              <a:buNone/>
              <a:defRPr sz="3500" b="1"/>
            </a:lvl7pPr>
            <a:lvl8pPr marL="7037040" indent="0">
              <a:buNone/>
              <a:defRPr sz="3500" b="1"/>
            </a:lvl8pPr>
            <a:lvl9pPr marL="8042331" indent="0">
              <a:buNone/>
              <a:defRPr sz="3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219585" y="3518958"/>
            <a:ext cx="8886291" cy="1340556"/>
          </a:xfrm>
        </p:spPr>
        <p:txBody>
          <a:bodyPr anchor="b">
            <a:noAutofit/>
          </a:bodyPr>
          <a:lstStyle>
            <a:lvl1pPr marL="0" indent="0" algn="ctr">
              <a:buNone/>
              <a:defRPr sz="5300" b="0"/>
            </a:lvl1pPr>
            <a:lvl2pPr marL="1005291" indent="0">
              <a:buNone/>
              <a:defRPr sz="4400" b="1"/>
            </a:lvl2pPr>
            <a:lvl3pPr marL="2010583" indent="0">
              <a:buNone/>
              <a:defRPr sz="4000" b="1"/>
            </a:lvl3pPr>
            <a:lvl4pPr marL="3015874" indent="0">
              <a:buNone/>
              <a:defRPr sz="3500" b="1"/>
            </a:lvl4pPr>
            <a:lvl5pPr marL="4021165" indent="0">
              <a:buNone/>
              <a:defRPr sz="3500" b="1"/>
            </a:lvl5pPr>
            <a:lvl6pPr marL="5026457" indent="0">
              <a:buNone/>
              <a:defRPr sz="3500" b="1"/>
            </a:lvl6pPr>
            <a:lvl7pPr marL="6031748" indent="0">
              <a:buNone/>
              <a:defRPr sz="3500" b="1"/>
            </a:lvl7pPr>
            <a:lvl8pPr marL="7037040" indent="0">
              <a:buNone/>
              <a:defRPr sz="3500" b="1"/>
            </a:lvl8pPr>
            <a:lvl9pPr marL="8042331" indent="0">
              <a:buNone/>
              <a:defRPr sz="3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005205" y="4866217"/>
            <a:ext cx="8886012" cy="86063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10273195" y="4866218"/>
            <a:ext cx="8886012" cy="86053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87388" y="586493"/>
            <a:ext cx="6614110" cy="4608160"/>
          </a:xfrm>
        </p:spPr>
        <p:txBody>
          <a:bodyPr anchor="b"/>
          <a:lstStyle>
            <a:lvl1pPr algn="ctr">
              <a:lnSpc>
                <a:spcPct val="100000"/>
              </a:lnSpc>
              <a:defRPr sz="62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1104" y="600458"/>
            <a:ext cx="10983960" cy="12871429"/>
          </a:xfrm>
        </p:spPr>
        <p:txBody>
          <a:bodyPr/>
          <a:lstStyle>
            <a:lvl1pPr>
              <a:defRPr sz="7000"/>
            </a:lvl1pPr>
            <a:lvl2pPr>
              <a:defRPr sz="6200"/>
            </a:lvl2pPr>
            <a:lvl3pPr>
              <a:defRPr sz="5300"/>
            </a:lvl3pPr>
            <a:lvl4pPr>
              <a:defRPr sz="4400"/>
            </a:lvl4pPr>
            <a:lvl5pPr>
              <a:defRPr sz="4400"/>
            </a:lvl5pPr>
            <a:lvl6pPr>
              <a:defRPr sz="4400"/>
            </a:lvl6pPr>
            <a:lvl7pPr>
              <a:defRPr sz="4400"/>
            </a:lvl7pPr>
            <a:lvl8pPr>
              <a:defRPr sz="4400"/>
            </a:lvl8pPr>
            <a:lvl9pPr>
              <a:defRPr sz="4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87388" y="5362223"/>
            <a:ext cx="6614110" cy="8109664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3500"/>
            </a:lvl1pPr>
            <a:lvl2pPr marL="1005291" indent="0">
              <a:buNone/>
              <a:defRPr sz="2600"/>
            </a:lvl2pPr>
            <a:lvl3pPr marL="2010583" indent="0">
              <a:buNone/>
              <a:defRPr sz="2200"/>
            </a:lvl3pPr>
            <a:lvl4pPr marL="3015874" indent="0">
              <a:buNone/>
              <a:defRPr sz="2000"/>
            </a:lvl4pPr>
            <a:lvl5pPr marL="4021165" indent="0">
              <a:buNone/>
              <a:defRPr sz="2000"/>
            </a:lvl5pPr>
            <a:lvl6pPr marL="5026457" indent="0">
              <a:buNone/>
              <a:defRPr sz="2000"/>
            </a:lvl6pPr>
            <a:lvl7pPr marL="6031748" indent="0">
              <a:buNone/>
              <a:defRPr sz="2000"/>
            </a:lvl7pPr>
            <a:lvl8pPr marL="7037040" indent="0">
              <a:buNone/>
              <a:defRPr sz="2000"/>
            </a:lvl8pPr>
            <a:lvl9pPr marL="8042331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92734" y="502708"/>
            <a:ext cx="12558080" cy="1968941"/>
          </a:xfrm>
        </p:spPr>
        <p:txBody>
          <a:bodyPr anchor="b"/>
          <a:lstStyle>
            <a:lvl1pPr algn="ctr">
              <a:lnSpc>
                <a:spcPct val="100000"/>
              </a:lnSpc>
              <a:defRPr sz="6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315783" y="2513542"/>
            <a:ext cx="13311983" cy="9986092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7000"/>
            </a:lvl1pPr>
            <a:lvl2pPr marL="1005291" indent="0">
              <a:buNone/>
              <a:defRPr sz="6200"/>
            </a:lvl2pPr>
            <a:lvl3pPr marL="2010583" indent="0">
              <a:buNone/>
              <a:defRPr sz="5300"/>
            </a:lvl3pPr>
            <a:lvl4pPr marL="3015874" indent="0">
              <a:buNone/>
              <a:defRPr sz="4400"/>
            </a:lvl4pPr>
            <a:lvl5pPr marL="4021165" indent="0">
              <a:buNone/>
              <a:defRPr sz="4400"/>
            </a:lvl5pPr>
            <a:lvl6pPr marL="5026457" indent="0">
              <a:buNone/>
              <a:defRPr sz="4400"/>
            </a:lvl6pPr>
            <a:lvl7pPr marL="6031748" indent="0">
              <a:buNone/>
              <a:defRPr sz="4400"/>
            </a:lvl7pPr>
            <a:lvl8pPr marL="7037040" indent="0">
              <a:buNone/>
              <a:defRPr sz="4400"/>
            </a:lvl8pPr>
            <a:lvl9pPr marL="8042331" indent="0">
              <a:buNone/>
              <a:defRPr sz="44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92734" y="12777170"/>
            <a:ext cx="12558080" cy="1172986"/>
          </a:xfrm>
        </p:spPr>
        <p:txBody>
          <a:bodyPr>
            <a:normAutofit/>
          </a:bodyPr>
          <a:lstStyle>
            <a:lvl1pPr marL="0" indent="0" algn="ctr">
              <a:buNone/>
              <a:defRPr sz="3500"/>
            </a:lvl1pPr>
            <a:lvl2pPr marL="1005291" indent="0">
              <a:buNone/>
              <a:defRPr sz="2600"/>
            </a:lvl2pPr>
            <a:lvl3pPr marL="2010583" indent="0">
              <a:buNone/>
              <a:defRPr sz="2200"/>
            </a:lvl3pPr>
            <a:lvl4pPr marL="3015874" indent="0">
              <a:buNone/>
              <a:defRPr sz="2000"/>
            </a:lvl4pPr>
            <a:lvl5pPr marL="4021165" indent="0">
              <a:buNone/>
              <a:defRPr sz="2000"/>
            </a:lvl5pPr>
            <a:lvl6pPr marL="5026457" indent="0">
              <a:buNone/>
              <a:defRPr sz="2000"/>
            </a:lvl6pPr>
            <a:lvl7pPr marL="6031748" indent="0">
              <a:buNone/>
              <a:defRPr sz="2000"/>
            </a:lvl7pPr>
            <a:lvl8pPr marL="7037040" indent="0">
              <a:buNone/>
              <a:defRPr sz="2000"/>
            </a:lvl8pPr>
            <a:lvl9pPr marL="8042331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5205" y="0"/>
            <a:ext cx="18093690" cy="3518958"/>
          </a:xfrm>
          <a:prstGeom prst="rect">
            <a:avLst/>
          </a:prstGeom>
        </p:spPr>
        <p:txBody>
          <a:bodyPr vert="horz" lIns="201058" tIns="100529" rIns="201058" bIns="100529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205" y="3518959"/>
            <a:ext cx="18093690" cy="9952928"/>
          </a:xfrm>
          <a:prstGeom prst="rect">
            <a:avLst/>
          </a:prstGeom>
        </p:spPr>
        <p:txBody>
          <a:bodyPr vert="horz" lIns="201058" tIns="100529" rIns="201058" bIns="10052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90526" y="13978086"/>
            <a:ext cx="4586248" cy="802937"/>
          </a:xfrm>
          <a:prstGeom prst="rect">
            <a:avLst/>
          </a:prstGeom>
        </p:spPr>
        <p:txBody>
          <a:bodyPr vert="horz" lIns="201058" tIns="100529" rIns="100529" bIns="100529" rtlCol="0" anchor="ctr"/>
          <a:lstStyle>
            <a:lvl1pPr algn="r">
              <a:defRPr sz="26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5/25/2022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9249" y="13978086"/>
            <a:ext cx="6261589" cy="802937"/>
          </a:xfrm>
          <a:prstGeom prst="rect">
            <a:avLst/>
          </a:prstGeom>
        </p:spPr>
        <p:txBody>
          <a:bodyPr vert="horz" lIns="100529" tIns="100529" rIns="201058" bIns="100529" rtlCol="0" anchor="ctr"/>
          <a:lstStyle>
            <a:lvl1pPr algn="l">
              <a:defRPr sz="26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8783347" y="13978086"/>
            <a:ext cx="1235564" cy="802937"/>
          </a:xfrm>
          <a:prstGeom prst="rect">
            <a:avLst/>
          </a:prstGeom>
        </p:spPr>
        <p:txBody>
          <a:bodyPr vert="horz" lIns="60317" tIns="100529" rIns="100529" bIns="100529" rtlCol="0" anchor="ctr"/>
          <a:lstStyle>
            <a:lvl1pPr algn="l">
              <a:defRPr sz="26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7" name="Oval 6"/>
          <p:cNvSpPr/>
          <p:nvPr/>
        </p:nvSpPr>
        <p:spPr>
          <a:xfrm>
            <a:off x="18595325" y="14292627"/>
            <a:ext cx="186381" cy="18642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1058" tIns="100529" rIns="201058" bIns="100529" rtlCol="0" anchor="ctr"/>
          <a:lstStyle/>
          <a:p>
            <a:pPr marL="0" algn="ctr" defTabSz="2010583" rtl="0" eaLnBrk="1" latinLnBrk="0" hangingPunct="1"/>
            <a:endParaRPr lang="en-US" sz="40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1251271" y="14292627"/>
            <a:ext cx="186381" cy="18642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1058" tIns="100529" rIns="201058" bIns="100529"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ctr" defTabSz="2010583" rtl="0" eaLnBrk="1" latinLnBrk="0" hangingPunct="1">
        <a:lnSpc>
          <a:spcPts val="12753"/>
        </a:lnSpc>
        <a:spcBef>
          <a:spcPct val="0"/>
        </a:spcBef>
        <a:buNone/>
        <a:defRPr sz="119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753969" indent="-753969" algn="l" defTabSz="2010583" rtl="0" eaLnBrk="1" latinLnBrk="0" hangingPunct="1">
        <a:spcBef>
          <a:spcPct val="20000"/>
        </a:spcBef>
        <a:buFont typeface="Arial" pitchFamily="34" charset="0"/>
        <a:buChar char="•"/>
        <a:defRPr sz="53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1633598" indent="-628307" algn="l" defTabSz="2010583" rtl="0" eaLnBrk="1" latinLnBrk="0" hangingPunct="1">
        <a:spcBef>
          <a:spcPct val="20000"/>
        </a:spcBef>
        <a:buFont typeface="Courier New" pitchFamily="49" charset="0"/>
        <a:buChar char="o"/>
        <a:defRPr sz="35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2513228" indent="-502646" algn="l" defTabSz="2010583" rtl="0" eaLnBrk="1" latinLnBrk="0" hangingPunct="1">
        <a:spcBef>
          <a:spcPct val="20000"/>
        </a:spcBef>
        <a:buFont typeface="Arial" pitchFamily="34" charset="0"/>
        <a:buChar char="•"/>
        <a:defRPr sz="35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3518520" indent="-502646" algn="l" defTabSz="2010583" rtl="0" eaLnBrk="1" latinLnBrk="0" hangingPunct="1">
        <a:spcBef>
          <a:spcPct val="20000"/>
        </a:spcBef>
        <a:buFont typeface="Courier New" pitchFamily="49" charset="0"/>
        <a:buChar char="o"/>
        <a:defRPr sz="35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4523811" indent="-502646" algn="l" defTabSz="2010583" rtl="0" eaLnBrk="1" latinLnBrk="0" hangingPunct="1">
        <a:spcBef>
          <a:spcPct val="20000"/>
        </a:spcBef>
        <a:buFont typeface="Arial" pitchFamily="34" charset="0"/>
        <a:buChar char="•"/>
        <a:defRPr sz="35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5529102" indent="-502646" algn="l" defTabSz="2010583" rtl="0" eaLnBrk="1" latinLnBrk="0" hangingPunct="1">
        <a:spcBef>
          <a:spcPct val="20000"/>
        </a:spcBef>
        <a:buFont typeface="Courier New" pitchFamily="49" charset="0"/>
        <a:buChar char="o"/>
        <a:defRPr sz="35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6534394" indent="-502646" algn="l" defTabSz="2010583" rtl="0" eaLnBrk="1" latinLnBrk="0" hangingPunct="1">
        <a:spcBef>
          <a:spcPct val="20000"/>
        </a:spcBef>
        <a:buFont typeface="Arial" pitchFamily="34" charset="0"/>
        <a:buChar char="•"/>
        <a:defRPr sz="35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7539685" indent="-502646" algn="l" defTabSz="2010583" rtl="0" eaLnBrk="1" latinLnBrk="0" hangingPunct="1">
        <a:spcBef>
          <a:spcPct val="20000"/>
        </a:spcBef>
        <a:buFont typeface="Courier New" pitchFamily="49" charset="0"/>
        <a:buChar char="o"/>
        <a:defRPr sz="35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8544977" indent="-502646" algn="l" defTabSz="2010583" rtl="0" eaLnBrk="1" latinLnBrk="0" hangingPunct="1">
        <a:spcBef>
          <a:spcPct val="20000"/>
        </a:spcBef>
        <a:buFont typeface="Arial" pitchFamily="34" charset="0"/>
        <a:buChar char="•"/>
        <a:defRPr sz="35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2010583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1005291" algn="l" defTabSz="2010583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2010583" algn="l" defTabSz="2010583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015874" algn="l" defTabSz="2010583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021165" algn="l" defTabSz="2010583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26457" algn="l" defTabSz="2010583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6031748" algn="l" defTabSz="2010583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7037040" algn="l" defTabSz="2010583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8042331" algn="l" defTabSz="2010583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558188" y="8759825"/>
            <a:ext cx="18446750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700" lvl="1" indent="-571500">
              <a:buFont typeface="Arial"/>
              <a:buChar char="•"/>
            </a:pPr>
            <a:endParaRPr lang="en-US" sz="3600" dirty="0">
              <a:solidFill>
                <a:srgbClr val="002060"/>
              </a:solidFill>
              <a:latin typeface="Helvetica"/>
              <a:cs typeface="Helvetica"/>
            </a:endParaRPr>
          </a:p>
          <a:p>
            <a:pPr lvl="1" algn="ctr"/>
            <a:r>
              <a:rPr lang="en-US" sz="9600" dirty="0">
                <a:solidFill>
                  <a:srgbClr val="002060"/>
                </a:solidFill>
                <a:latin typeface="Helvetica"/>
                <a:cs typeface="Helvetica"/>
              </a:rPr>
              <a:t>2022 Saddlebag Creek Ranches Home Owners Association Annual Meeting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002060"/>
              </a:solidFill>
              <a:latin typeface="Helvetica"/>
              <a:cs typeface="Helvetica"/>
            </a:endParaRPr>
          </a:p>
          <a:p>
            <a:pPr lvl="1"/>
            <a:endParaRPr lang="en-US" sz="3600" dirty="0">
              <a:solidFill>
                <a:srgbClr val="002060"/>
              </a:solidFill>
              <a:latin typeface="Helvetica"/>
              <a:cs typeface="Helvetica"/>
            </a:endParaRPr>
          </a:p>
          <a:p>
            <a:pPr marL="571500" indent="-571500">
              <a:buFont typeface="Arial"/>
              <a:buChar char="•"/>
            </a:pPr>
            <a:endParaRPr lang="en-US" sz="6000" dirty="0">
              <a:latin typeface="Helvetica"/>
              <a:cs typeface="Helvetic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92" y="3654425"/>
            <a:ext cx="19656058" cy="4495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051504" y="1292225"/>
            <a:ext cx="7460119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ctr"/>
            <a:r>
              <a:rPr lang="en-US" sz="12000" dirty="0">
                <a:solidFill>
                  <a:srgbClr val="002060"/>
                </a:solidFill>
                <a:latin typeface="Helvetica"/>
                <a:cs typeface="Helvetica"/>
              </a:rPr>
              <a:t>Welcome!</a:t>
            </a:r>
          </a:p>
        </p:txBody>
      </p:sp>
    </p:spTree>
    <p:extLst>
      <p:ext uri="{BB962C8B-B14F-4D97-AF65-F5344CB8AC3E}">
        <p14:creationId xmlns:p14="http://schemas.microsoft.com/office/powerpoint/2010/main" val="226601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2700" y="-25261"/>
            <a:ext cx="20091400" cy="2038702"/>
          </a:xfrm>
          <a:prstGeom prst="rect">
            <a:avLst/>
          </a:prstGeom>
          <a:solidFill>
            <a:schemeClr val="tx1">
              <a:alpha val="5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2020 &amp; 2021 accomplishments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70050" y="4492625"/>
            <a:ext cx="1615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1683752" y="2816225"/>
            <a:ext cx="17207497" cy="395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Bridle trails clearing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(Flottemesch easement opens new trail, Bill Zinn now mowing)</a:t>
            </a:r>
          </a:p>
          <a:p>
            <a:pPr marL="685800" indent="-685800">
              <a:spcBef>
                <a:spcPts val="18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Swales &amp; drainage project completed incl. CMP replacement </a:t>
            </a:r>
          </a:p>
          <a:p>
            <a:pPr>
              <a:spcBef>
                <a:spcPts val="1800"/>
              </a:spcBef>
              <a:spcAft>
                <a:spcPts val="1800"/>
              </a:spcAft>
            </a:pPr>
            <a:endParaRPr lang="en-US" sz="4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5E22CB-638E-7006-8579-28870D978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6168" y="5407025"/>
            <a:ext cx="13477932" cy="10036810"/>
          </a:xfrm>
          <a:prstGeom prst="rect">
            <a:avLst/>
          </a:prstGeom>
        </p:spPr>
      </p:pic>
      <p:pic>
        <p:nvPicPr>
          <p:cNvPr id="9" name="3F488621-88FA-484B-BCA6-E3D9CC22DFA8">
            <a:extLst>
              <a:ext uri="{FF2B5EF4-FFF2-40B4-BE49-F238E27FC236}">
                <a16:creationId xmlns:a16="http://schemas.microsoft.com/office/drawing/2014/main" id="{AB0967C1-ED11-628D-4E6E-E01449EA6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8122927"/>
            <a:ext cx="7047825" cy="5285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066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:mv="urn:schemas-microsoft-com:mac:vml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2700" y="-25261"/>
            <a:ext cx="20091400" cy="2038702"/>
          </a:xfrm>
          <a:prstGeom prst="rect">
            <a:avLst/>
          </a:prstGeom>
          <a:solidFill>
            <a:schemeClr val="tx1">
              <a:alpha val="5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2020 &amp; 2021 accomplishments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70050" y="4492625"/>
            <a:ext cx="1615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5393662" y="444284"/>
            <a:ext cx="3687321" cy="181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8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endParaRPr lang="en-US" sz="4400" dirty="0"/>
          </a:p>
        </p:txBody>
      </p:sp>
      <p:pic>
        <p:nvPicPr>
          <p:cNvPr id="6" name="2CFAE519-FA50-4E4F-92D9-60A5AD285858">
            <a:extLst>
              <a:ext uri="{FF2B5EF4-FFF2-40B4-BE49-F238E27FC236}">
                <a16:creationId xmlns:a16="http://schemas.microsoft.com/office/drawing/2014/main" id="{1C565616-4E67-230D-24F1-0B3139466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2013441"/>
            <a:ext cx="6195267" cy="8260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F778353A-083B-4B27-B752-B39FDDB1BC97">
            <a:extLst>
              <a:ext uri="{FF2B5EF4-FFF2-40B4-BE49-F238E27FC236}">
                <a16:creationId xmlns:a16="http://schemas.microsoft.com/office/drawing/2014/main" id="{B2171353-79E0-6490-925C-D611FA9E4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853" y="2040373"/>
            <a:ext cx="13628547" cy="10148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06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2700" y="-25261"/>
            <a:ext cx="20091400" cy="2038702"/>
          </a:xfrm>
          <a:prstGeom prst="rect">
            <a:avLst/>
          </a:prstGeom>
          <a:solidFill>
            <a:schemeClr val="tx1">
              <a:alpha val="5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2021 &amp; 2022 YTD accomplishments / highlights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70050" y="4492625"/>
            <a:ext cx="1615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1683752" y="2816225"/>
            <a:ext cx="17207497" cy="1457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Road repairs &amp; repaving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costing depending on cost of resources (oil, labor, etc.)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$60K for High Oaks Trail (today’s $)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$95K for balance of Saddlebag Trail (today’s $)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5-7 year life expectancy for current “old” roads (@ today’s usage)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Barring unanticipated major expenses, potential to keep dues @ $600/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5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Entrance bed replanting &amp; sprinkler maintenance (ongoing) Many thanks to Tom, Tim, Jim!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5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Medieval Fair concern engagement ($5,000 legal fees)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5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Community yard sale – Many thanks to Rose Riggle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5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FDOT SR70 double-line repainted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54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5400" dirty="0">
              <a:solidFill>
                <a:srgbClr val="002060"/>
              </a:solidFill>
            </a:endParaRPr>
          </a:p>
          <a:p>
            <a:pPr>
              <a:spcBef>
                <a:spcPts val="1800"/>
              </a:spcBef>
              <a:spcAft>
                <a:spcPts val="1800"/>
              </a:spcAft>
            </a:pP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43022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219200" y="2013441"/>
            <a:ext cx="17678400" cy="1589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lvl="1" indent="-6858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Maintenance of community assets [repair/restoration]</a:t>
            </a:r>
          </a:p>
          <a:p>
            <a:pPr marL="1485900" lvl="2" indent="-5715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Roadways – continue to monitor</a:t>
            </a:r>
          </a:p>
          <a:p>
            <a:pPr marL="1485900" lvl="2" indent="-5715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Emergency swale restoration near Champ property</a:t>
            </a:r>
          </a:p>
          <a:p>
            <a:pPr marL="1028700" lvl="1" indent="-5715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endParaRPr lang="en-US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700" lvl="1" indent="-5715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endParaRPr lang="en-US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700" lvl="1" indent="-5715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Assist property owners with new construction &amp; improvements</a:t>
            </a:r>
          </a:p>
          <a:p>
            <a:pPr marL="1028700" lvl="1" indent="-5715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5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700" lvl="1" indent="-5715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 / anticipate / react to possible adjacent development (including egress off HOT easement)</a:t>
            </a:r>
          </a:p>
          <a:p>
            <a:pPr marL="1485900" lvl="2" indent="-5715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community attention to news / events/ rumors</a:t>
            </a:r>
          </a:p>
          <a:p>
            <a:pPr marL="1485900" lvl="2" indent="-5715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Could involve legal fees</a:t>
            </a:r>
          </a:p>
          <a:p>
            <a:pPr marL="1028700" lvl="1" indent="-5715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5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700" lvl="1" indent="-5715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Medieval fair</a:t>
            </a:r>
          </a:p>
          <a:p>
            <a:pPr marL="1943100" lvl="3" indent="-5715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endParaRPr lang="en-US" sz="2800" dirty="0">
              <a:solidFill>
                <a:srgbClr val="002060"/>
              </a:solidFill>
              <a:latin typeface="Helvetica"/>
              <a:cs typeface="Helvetica"/>
            </a:endParaRPr>
          </a:p>
          <a:p>
            <a:pPr marL="1943100" lvl="3" indent="-5715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endParaRPr lang="en-US" sz="2800" dirty="0">
              <a:solidFill>
                <a:srgbClr val="002060"/>
              </a:solidFill>
              <a:latin typeface="Helvetica"/>
              <a:cs typeface="Helvetica"/>
            </a:endParaRPr>
          </a:p>
          <a:p>
            <a:pPr marL="1028700" lvl="1" indent="-571500">
              <a:buFont typeface="Arial"/>
              <a:buChar char="•"/>
            </a:pPr>
            <a:endParaRPr lang="en-US" sz="4800" dirty="0">
              <a:solidFill>
                <a:srgbClr val="002060"/>
              </a:solidFill>
              <a:latin typeface="Helvetica"/>
              <a:cs typeface="Helvetica"/>
            </a:endParaRPr>
          </a:p>
          <a:p>
            <a:pPr marL="1028700" lvl="1" indent="-571500">
              <a:buFont typeface="Arial"/>
              <a:buChar char="•"/>
            </a:pPr>
            <a:endParaRPr lang="en-US" sz="3600" dirty="0">
              <a:latin typeface="Helvetica"/>
              <a:cs typeface="Helvetica"/>
            </a:endParaRPr>
          </a:p>
          <a:p>
            <a:pPr lvl="1"/>
            <a:endParaRPr lang="en-US" sz="4400" dirty="0">
              <a:latin typeface="Helvetica"/>
              <a:cs typeface="Helvetica"/>
            </a:endParaRPr>
          </a:p>
          <a:p>
            <a:pPr marL="571500" indent="-571500">
              <a:buFont typeface="Arial"/>
              <a:buChar char="•"/>
            </a:pPr>
            <a:endParaRPr lang="en-US" sz="6000" dirty="0">
              <a:latin typeface="Helvetica"/>
              <a:cs typeface="Helvetic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700" y="-25261"/>
            <a:ext cx="20091400" cy="2038702"/>
          </a:xfrm>
          <a:prstGeom prst="rect">
            <a:avLst/>
          </a:prstGeom>
          <a:solidFill>
            <a:schemeClr val="tx1">
              <a:alpha val="5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2022 Priorities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74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:mv="urn:schemas-microsoft-com:mac:vml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450850" y="2013441"/>
            <a:ext cx="18446750" cy="1175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700" lvl="1" indent="-571500">
              <a:buFont typeface="Arial"/>
              <a:buChar char="•"/>
            </a:pPr>
            <a:endParaRPr lang="en-US" sz="3600" dirty="0">
              <a:solidFill>
                <a:srgbClr val="002060"/>
              </a:solidFill>
              <a:latin typeface="Helvetica"/>
              <a:cs typeface="Helvetica"/>
            </a:endParaRPr>
          </a:p>
          <a:p>
            <a:pPr lvl="1"/>
            <a:endParaRPr lang="en-US" sz="3600" dirty="0">
              <a:solidFill>
                <a:srgbClr val="002060"/>
              </a:solidFill>
              <a:latin typeface="Helvetica"/>
              <a:cs typeface="Helvetica"/>
            </a:endParaRPr>
          </a:p>
          <a:p>
            <a:pPr lvl="1"/>
            <a:r>
              <a:rPr lang="en-US" sz="4000" dirty="0">
                <a:solidFill>
                  <a:srgbClr val="002060"/>
                </a:solidFill>
                <a:latin typeface="Helvetica"/>
                <a:cs typeface="Helvetica"/>
              </a:rPr>
              <a:t>2022 Director nominees: one year terms. 3 directors minimum, 5 ideal, 7 maximum</a:t>
            </a:r>
          </a:p>
          <a:p>
            <a:pPr lvl="1"/>
            <a:endParaRPr lang="en-US" sz="4000" dirty="0">
              <a:solidFill>
                <a:srgbClr val="002060"/>
              </a:solidFill>
              <a:latin typeface="Helvetica"/>
              <a:cs typeface="Helvetica"/>
            </a:endParaRPr>
          </a:p>
          <a:p>
            <a:pPr marL="1028700" lvl="1" indent="-5715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2060"/>
                </a:solidFill>
                <a:latin typeface="Helvetica"/>
                <a:cs typeface="Helvetica"/>
              </a:rPr>
              <a:t>Jack Duich</a:t>
            </a:r>
          </a:p>
          <a:p>
            <a:pPr marL="1028700" lvl="1" indent="-5715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2060"/>
                </a:solidFill>
                <a:latin typeface="Helvetica"/>
                <a:cs typeface="Helvetica"/>
              </a:rPr>
              <a:t>Jim Moore</a:t>
            </a:r>
          </a:p>
          <a:p>
            <a:pPr marL="1028700" lvl="1" indent="-5715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2060"/>
                </a:solidFill>
                <a:latin typeface="Helvetica"/>
                <a:cs typeface="Helvetica"/>
              </a:rPr>
              <a:t>Jeff Sherman</a:t>
            </a:r>
          </a:p>
          <a:p>
            <a:pPr marL="1028700" lvl="1" indent="-5715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2060"/>
                </a:solidFill>
                <a:latin typeface="Helvetica"/>
                <a:cs typeface="Helvetica"/>
              </a:rPr>
              <a:t>Tim Strausbaugh</a:t>
            </a:r>
          </a:p>
          <a:p>
            <a:pPr marL="1028700" lvl="1" indent="-5715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2060"/>
                </a:solidFill>
                <a:latin typeface="Helvetica"/>
                <a:cs typeface="Helvetica"/>
              </a:rPr>
              <a:t>Other write-ins (at annual meeting)</a:t>
            </a:r>
          </a:p>
          <a:p>
            <a:pPr marL="1028700" lvl="1" indent="-5715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002060"/>
              </a:solidFill>
              <a:latin typeface="Helvetica"/>
              <a:cs typeface="Helvetica"/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3600" i="1" dirty="0">
                <a:solidFill>
                  <a:srgbClr val="002060"/>
                </a:solidFill>
                <a:latin typeface="Helvetica"/>
                <a:cs typeface="Helvetica"/>
              </a:rPr>
              <a:t>Please submit hand carried ballots to election chairperson (Patti C.?)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3600" i="1" dirty="0">
                <a:solidFill>
                  <a:srgbClr val="002060"/>
                </a:solidFill>
                <a:latin typeface="Helvetica"/>
                <a:cs typeface="Helvetica"/>
              </a:rPr>
              <a:t>Results upon tally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3600" i="1" dirty="0">
                <a:solidFill>
                  <a:srgbClr val="002060"/>
                </a:solidFill>
                <a:latin typeface="Helvetica"/>
                <a:cs typeface="Helvetica"/>
              </a:rPr>
              <a:t>Next board meeting tonight then every 6-8 weeks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002060"/>
              </a:solidFill>
              <a:latin typeface="Helvetica"/>
              <a:cs typeface="Helvetica"/>
            </a:endParaRPr>
          </a:p>
          <a:p>
            <a:pPr lvl="1"/>
            <a:endParaRPr lang="en-US" sz="3600" dirty="0">
              <a:solidFill>
                <a:srgbClr val="002060"/>
              </a:solidFill>
              <a:latin typeface="Helvetica"/>
              <a:cs typeface="Helvetica"/>
            </a:endParaRPr>
          </a:p>
          <a:p>
            <a:pPr marL="571500" indent="-571500">
              <a:buFont typeface="Arial"/>
              <a:buChar char="•"/>
            </a:pPr>
            <a:endParaRPr lang="en-US" sz="6000" dirty="0">
              <a:latin typeface="Helvetica"/>
              <a:cs typeface="Helvetic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700" y="-25261"/>
            <a:ext cx="20091400" cy="2038702"/>
          </a:xfrm>
          <a:prstGeom prst="rect">
            <a:avLst/>
          </a:prstGeom>
          <a:solidFill>
            <a:schemeClr val="tx1">
              <a:alpha val="5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2022 Board Of Directors Election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46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:mv="urn:schemas-microsoft-com:mac:vml"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450850" y="5407025"/>
            <a:ext cx="1844675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700" lvl="1" indent="-571500">
              <a:buFont typeface="Arial"/>
              <a:buChar char="•"/>
            </a:pPr>
            <a:endParaRPr lang="en-US" sz="3600" dirty="0">
              <a:solidFill>
                <a:srgbClr val="002060"/>
              </a:solidFill>
              <a:latin typeface="Helvetica"/>
              <a:cs typeface="Helvetica"/>
            </a:endParaRPr>
          </a:p>
          <a:p>
            <a:pPr lvl="1" algn="ctr"/>
            <a:r>
              <a:rPr lang="en-US" sz="9600" dirty="0">
                <a:solidFill>
                  <a:srgbClr val="002060"/>
                </a:solidFill>
                <a:latin typeface="Helvetica"/>
                <a:cs typeface="Helvetica"/>
              </a:rPr>
              <a:t>Thank you for your participation!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002060"/>
              </a:solidFill>
              <a:latin typeface="Helvetica"/>
              <a:cs typeface="Helvetica"/>
            </a:endParaRPr>
          </a:p>
          <a:p>
            <a:pPr lvl="1"/>
            <a:endParaRPr lang="en-US" sz="3600" dirty="0">
              <a:solidFill>
                <a:srgbClr val="002060"/>
              </a:solidFill>
              <a:latin typeface="Helvetica"/>
              <a:cs typeface="Helvetica"/>
            </a:endParaRPr>
          </a:p>
          <a:p>
            <a:pPr marL="571500" indent="-571500">
              <a:buFont typeface="Arial"/>
              <a:buChar char="•"/>
            </a:pPr>
            <a:endParaRPr lang="en-US" sz="6000" dirty="0">
              <a:latin typeface="Helvetica"/>
              <a:cs typeface="Helvetic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700" y="-25261"/>
            <a:ext cx="20091400" cy="2038702"/>
          </a:xfrm>
          <a:prstGeom prst="rect">
            <a:avLst/>
          </a:prstGeom>
          <a:solidFill>
            <a:schemeClr val="tx1">
              <a:alpha val="5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Adjournment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09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100000">
              <a:srgbClr val="FFFFFF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718820" y="1219765"/>
            <a:ext cx="19163030" cy="1355986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11000"/>
                </a:schemeClr>
              </a:gs>
              <a:gs pos="80000">
                <a:schemeClr val="accent1">
                  <a:shade val="93000"/>
                  <a:satMod val="130000"/>
                  <a:alpha val="11000"/>
                </a:schemeClr>
              </a:gs>
              <a:gs pos="100000">
                <a:schemeClr val="accent1">
                  <a:shade val="94000"/>
                  <a:satMod val="135000"/>
                  <a:alpha val="11000"/>
                </a:schemeClr>
              </a:gs>
            </a:gsLst>
            <a:lin ang="16200000" scaled="0"/>
            <a:tileRect/>
          </a:gra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object 12"/>
          <p:cNvSpPr txBox="1"/>
          <p:nvPr/>
        </p:nvSpPr>
        <p:spPr>
          <a:xfrm>
            <a:off x="1898650" y="1219765"/>
            <a:ext cx="16383000" cy="144654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4800" b="1" spc="-20" dirty="0">
                <a:solidFill>
                  <a:srgbClr val="002060"/>
                </a:solidFill>
                <a:latin typeface="Arial"/>
                <a:cs typeface="Arial"/>
              </a:rPr>
              <a:t>Saddlebag </a:t>
            </a:r>
            <a:r>
              <a:rPr sz="4800" b="1" spc="5" dirty="0">
                <a:solidFill>
                  <a:srgbClr val="002060"/>
                </a:solidFill>
                <a:latin typeface="Arial"/>
                <a:cs typeface="Arial"/>
              </a:rPr>
              <a:t>Creek</a:t>
            </a:r>
            <a:r>
              <a:rPr sz="4800" b="1" spc="36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4800" b="1" spc="-45" dirty="0">
                <a:solidFill>
                  <a:srgbClr val="002060"/>
                </a:solidFill>
                <a:latin typeface="Arial"/>
                <a:cs typeface="Arial"/>
              </a:rPr>
              <a:t>Ranches</a:t>
            </a:r>
            <a:r>
              <a:rPr lang="en-US" sz="4800" b="1" spc="-4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mr-IN" sz="4800" b="1" spc="-45" dirty="0">
                <a:solidFill>
                  <a:srgbClr val="002060"/>
                </a:solidFill>
                <a:latin typeface="Arial"/>
                <a:cs typeface="Arial"/>
              </a:rPr>
              <a:t>–</a:t>
            </a:r>
            <a:r>
              <a:rPr lang="en-US" sz="4800" b="1" spc="-45" dirty="0">
                <a:solidFill>
                  <a:srgbClr val="002060"/>
                </a:solidFill>
                <a:latin typeface="Arial"/>
                <a:cs typeface="Arial"/>
              </a:rPr>
              <a:t> 2022 Annual Meeting</a:t>
            </a:r>
          </a:p>
          <a:p>
            <a:pPr algn="ctr">
              <a:lnSpc>
                <a:spcPct val="100000"/>
              </a:lnSpc>
            </a:pPr>
            <a:endParaRPr lang="en-US" sz="3200" b="1" spc="-45" dirty="0">
              <a:solidFill>
                <a:srgbClr val="002060"/>
              </a:solidFill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lang="en-US" sz="4800" spc="-45" dirty="0">
                <a:solidFill>
                  <a:srgbClr val="002060"/>
                </a:solidFill>
                <a:latin typeface="Arial"/>
                <a:cs typeface="Arial"/>
              </a:rPr>
              <a:t>Agenda</a:t>
            </a:r>
          </a:p>
          <a:p>
            <a:pPr lvl="2" algn="ctr"/>
            <a:endParaRPr lang="en-US" sz="2400" spc="-45" dirty="0">
              <a:solidFill>
                <a:srgbClr val="0000FF"/>
              </a:solidFill>
              <a:latin typeface="Arial"/>
              <a:cs typeface="Arial"/>
            </a:endParaRPr>
          </a:p>
          <a:p>
            <a:pPr marL="1200150" lvl="2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spc="-45" dirty="0">
                <a:solidFill>
                  <a:srgbClr val="002060"/>
                </a:solidFill>
                <a:latin typeface="Arial"/>
                <a:cs typeface="Arial"/>
              </a:rPr>
              <a:t>Attendance sign in sheet </a:t>
            </a:r>
            <a:r>
              <a:rPr lang="en-US" sz="3600" i="1" spc="-45" dirty="0">
                <a:solidFill>
                  <a:srgbClr val="002060"/>
                </a:solidFill>
                <a:latin typeface="Arial"/>
                <a:cs typeface="Arial"/>
              </a:rPr>
              <a:t>- </a:t>
            </a:r>
            <a:r>
              <a:rPr lang="en-US" sz="3200" i="1" spc="-45" dirty="0">
                <a:solidFill>
                  <a:srgbClr val="002060"/>
                </a:solidFill>
                <a:latin typeface="Arial"/>
                <a:cs typeface="Arial"/>
              </a:rPr>
              <a:t>name(s), lot number(s), email address</a:t>
            </a:r>
          </a:p>
          <a:p>
            <a:pPr marL="1200150" lvl="2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spc="-45" dirty="0">
                <a:solidFill>
                  <a:srgbClr val="002060"/>
                </a:solidFill>
                <a:latin typeface="Arial"/>
                <a:cs typeface="Arial"/>
              </a:rPr>
              <a:t>Property owners introductions</a:t>
            </a:r>
          </a:p>
          <a:p>
            <a:pPr marL="1200150" lvl="2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spc="-45" dirty="0">
                <a:solidFill>
                  <a:srgbClr val="002060"/>
                </a:solidFill>
                <a:latin typeface="Arial"/>
                <a:cs typeface="Arial"/>
              </a:rPr>
              <a:t>Roll call of directors &amp; certification of proxies – </a:t>
            </a:r>
            <a:r>
              <a:rPr lang="en-US" sz="3200" i="1" spc="-45" dirty="0">
                <a:solidFill>
                  <a:srgbClr val="002060"/>
                </a:solidFill>
                <a:latin typeface="Arial"/>
                <a:cs typeface="Arial"/>
              </a:rPr>
              <a:t>appt. election chair</a:t>
            </a:r>
            <a:r>
              <a:rPr lang="en-US" sz="3200" spc="-4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</a:p>
          <a:p>
            <a:pPr marL="1200150" lvl="2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spc="-45" dirty="0">
                <a:solidFill>
                  <a:srgbClr val="002060"/>
                </a:solidFill>
                <a:latin typeface="Arial"/>
                <a:cs typeface="Arial"/>
              </a:rPr>
              <a:t>Prior meeting minutes – </a:t>
            </a:r>
            <a:r>
              <a:rPr lang="en-US" sz="3600" i="1" spc="-45" dirty="0">
                <a:solidFill>
                  <a:srgbClr val="002060"/>
                </a:solidFill>
                <a:latin typeface="Arial"/>
                <a:cs typeface="Arial"/>
              </a:rPr>
              <a:t>posted to website </a:t>
            </a:r>
          </a:p>
          <a:p>
            <a:pPr marL="1200150" lvl="2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spc="-45" dirty="0">
                <a:solidFill>
                  <a:srgbClr val="002060"/>
                </a:solidFill>
                <a:latin typeface="Arial"/>
                <a:cs typeface="Arial"/>
              </a:rPr>
              <a:t>2020, 2021, &amp; 2022 YTD Review</a:t>
            </a:r>
          </a:p>
          <a:p>
            <a:pPr marL="1657350" lvl="3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spc="-45" dirty="0">
                <a:solidFill>
                  <a:srgbClr val="002060"/>
                </a:solidFill>
                <a:latin typeface="Arial"/>
                <a:cs typeface="Arial"/>
              </a:rPr>
              <a:t>Board roles</a:t>
            </a:r>
          </a:p>
          <a:p>
            <a:pPr marL="1657350" lvl="3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spc="-45" dirty="0">
                <a:solidFill>
                  <a:srgbClr val="002060"/>
                </a:solidFill>
                <a:latin typeface="Arial"/>
                <a:cs typeface="Arial"/>
              </a:rPr>
              <a:t>Financial reports – </a:t>
            </a:r>
            <a:r>
              <a:rPr lang="en-US" sz="3200" i="1" spc="-45" dirty="0">
                <a:solidFill>
                  <a:srgbClr val="002060"/>
                </a:solidFill>
                <a:latin typeface="Arial"/>
                <a:cs typeface="Arial"/>
              </a:rPr>
              <a:t>provide email address if you request copies, 1 copy here</a:t>
            </a:r>
          </a:p>
          <a:p>
            <a:pPr marL="1657350" lvl="3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spc="-45" dirty="0">
                <a:solidFill>
                  <a:srgbClr val="002060"/>
                </a:solidFill>
                <a:latin typeface="Arial"/>
                <a:cs typeface="Arial"/>
              </a:rPr>
              <a:t>Committee accomplishments</a:t>
            </a:r>
          </a:p>
          <a:p>
            <a:pPr marL="1200150" lvl="2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spc="-45" dirty="0">
                <a:solidFill>
                  <a:srgbClr val="002060"/>
                </a:solidFill>
                <a:latin typeface="Arial"/>
                <a:cs typeface="Arial"/>
              </a:rPr>
              <a:t>2022 Priorities</a:t>
            </a:r>
          </a:p>
          <a:p>
            <a:pPr marL="1200150" lvl="2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spc="-45" dirty="0">
                <a:solidFill>
                  <a:srgbClr val="002060"/>
                </a:solidFill>
                <a:latin typeface="Arial"/>
                <a:cs typeface="Arial"/>
              </a:rPr>
              <a:t>Election of new officers</a:t>
            </a:r>
          </a:p>
          <a:p>
            <a:pPr marL="1200150" lvl="2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spc="-45" dirty="0">
                <a:solidFill>
                  <a:srgbClr val="002060"/>
                </a:solidFill>
                <a:latin typeface="Arial"/>
                <a:cs typeface="Arial"/>
              </a:rPr>
              <a:t>Adjournment</a:t>
            </a:r>
          </a:p>
          <a:p>
            <a:pPr marL="1200150" lvl="2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spc="-45" dirty="0">
                <a:solidFill>
                  <a:srgbClr val="002060"/>
                </a:solidFill>
                <a:latin typeface="Arial"/>
                <a:cs typeface="Arial"/>
              </a:rPr>
              <a:t>Board meeting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b="1" spc="-45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endParaRPr lang="en-US" sz="4800" b="1" spc="-45" dirty="0">
              <a:solidFill>
                <a:srgbClr val="0000FF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48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08050" y="869776"/>
            <a:ext cx="11430000" cy="34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5155">
              <a:lnSpc>
                <a:spcPts val="1835"/>
              </a:lnSpc>
            </a:pPr>
            <a:r>
              <a:rPr lang="en-US" sz="2400" b="1" i="1" spc="130" dirty="0">
                <a:solidFill>
                  <a:srgbClr val="800000"/>
                </a:solidFill>
                <a:latin typeface="Bodoni 72 Book"/>
                <a:cs typeface="Bodoni 72 Book"/>
              </a:rPr>
              <a:t>Saddlebag </a:t>
            </a:r>
            <a:r>
              <a:rPr lang="en-US" sz="2400" b="1" i="1" spc="114" dirty="0">
                <a:solidFill>
                  <a:srgbClr val="800000"/>
                </a:solidFill>
                <a:latin typeface="Bodoni 72 Book"/>
                <a:cs typeface="Bodoni 72 Book"/>
              </a:rPr>
              <a:t>Creek  </a:t>
            </a:r>
            <a:r>
              <a:rPr lang="en-US" sz="2400" b="1" i="1" spc="125" dirty="0">
                <a:solidFill>
                  <a:srgbClr val="800000"/>
                </a:solidFill>
                <a:latin typeface="Bodoni 72 Book"/>
                <a:cs typeface="Bodoni 72 Book"/>
              </a:rPr>
              <a:t>Ranches  </a:t>
            </a:r>
            <a:r>
              <a:rPr lang="en-US" sz="2400" b="1" i="1" spc="135" dirty="0">
                <a:solidFill>
                  <a:srgbClr val="800000"/>
                </a:solidFill>
                <a:latin typeface="Bodoni 72 Book"/>
                <a:cs typeface="Bodoni 72 Book"/>
              </a:rPr>
              <a:t>Homeowners’</a:t>
            </a:r>
            <a:r>
              <a:rPr lang="en-US" sz="2400" b="1" i="1" spc="155" dirty="0">
                <a:solidFill>
                  <a:srgbClr val="800000"/>
                </a:solidFill>
                <a:latin typeface="Bodoni 72 Book"/>
                <a:cs typeface="Bodoni 72 Book"/>
              </a:rPr>
              <a:t> </a:t>
            </a:r>
            <a:r>
              <a:rPr lang="en-US" sz="2400" b="1" i="1" spc="130" dirty="0">
                <a:solidFill>
                  <a:srgbClr val="800000"/>
                </a:solidFill>
                <a:latin typeface="Bodoni 72 Book"/>
                <a:cs typeface="Bodoni 72 Book"/>
              </a:rPr>
              <a:t>Association</a:t>
            </a:r>
            <a:r>
              <a:rPr lang="en-US" sz="2400" b="1" i="1" spc="-150" dirty="0">
                <a:solidFill>
                  <a:srgbClr val="800000"/>
                </a:solidFill>
                <a:latin typeface="Bodoni 72 Book"/>
                <a:cs typeface="Bodoni 72 Book"/>
              </a:rPr>
              <a:t> </a:t>
            </a:r>
            <a:endParaRPr lang="en-US" sz="2400" b="1" dirty="0">
              <a:solidFill>
                <a:srgbClr val="800000"/>
              </a:solidFill>
              <a:latin typeface="Bodoni 72 Book"/>
              <a:cs typeface="Bodoni 72 Book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100000">
              <a:srgbClr val="FFFFFF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718820" y="1219765"/>
            <a:ext cx="19163030" cy="1355986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11000"/>
                </a:schemeClr>
              </a:gs>
              <a:gs pos="80000">
                <a:schemeClr val="accent1">
                  <a:shade val="93000"/>
                  <a:satMod val="130000"/>
                  <a:alpha val="11000"/>
                </a:schemeClr>
              </a:gs>
              <a:gs pos="100000">
                <a:schemeClr val="accent1">
                  <a:shade val="94000"/>
                  <a:satMod val="135000"/>
                  <a:alpha val="11000"/>
                </a:schemeClr>
              </a:gs>
            </a:gsLst>
            <a:lin ang="16200000" scaled="0"/>
            <a:tileRect/>
          </a:gra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object 12"/>
          <p:cNvSpPr txBox="1"/>
          <p:nvPr/>
        </p:nvSpPr>
        <p:spPr>
          <a:xfrm>
            <a:off x="1898650" y="1219765"/>
            <a:ext cx="16383000" cy="163121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4800" b="1" spc="-20" dirty="0">
                <a:solidFill>
                  <a:srgbClr val="002060"/>
                </a:solidFill>
                <a:latin typeface="Arial"/>
                <a:cs typeface="Arial"/>
              </a:rPr>
              <a:t>Saddlebag </a:t>
            </a:r>
            <a:r>
              <a:rPr sz="4800" b="1" spc="5" dirty="0">
                <a:solidFill>
                  <a:srgbClr val="002060"/>
                </a:solidFill>
                <a:latin typeface="Arial"/>
                <a:cs typeface="Arial"/>
              </a:rPr>
              <a:t>Creek</a:t>
            </a:r>
            <a:r>
              <a:rPr sz="4800" b="1" spc="36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4800" b="1" spc="-45" dirty="0">
                <a:solidFill>
                  <a:srgbClr val="002060"/>
                </a:solidFill>
                <a:latin typeface="Arial"/>
                <a:cs typeface="Arial"/>
              </a:rPr>
              <a:t>Ranches</a:t>
            </a:r>
            <a:r>
              <a:rPr lang="en-US" sz="4800" b="1" spc="-4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mr-IN" sz="4800" b="1" spc="-45" dirty="0">
                <a:solidFill>
                  <a:srgbClr val="002060"/>
                </a:solidFill>
                <a:latin typeface="Arial"/>
                <a:cs typeface="Arial"/>
              </a:rPr>
              <a:t>–</a:t>
            </a:r>
            <a:r>
              <a:rPr lang="en-US" sz="4800" b="1" spc="-45" dirty="0">
                <a:solidFill>
                  <a:srgbClr val="002060"/>
                </a:solidFill>
                <a:latin typeface="Arial"/>
                <a:cs typeface="Arial"/>
              </a:rPr>
              <a:t> 2022 Annual Meeting</a:t>
            </a:r>
          </a:p>
          <a:p>
            <a:pPr algn="ctr">
              <a:lnSpc>
                <a:spcPct val="100000"/>
              </a:lnSpc>
            </a:pPr>
            <a:endParaRPr lang="en-US" sz="3200" b="1" spc="-45" dirty="0">
              <a:solidFill>
                <a:srgbClr val="002060"/>
              </a:solidFill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lang="en-US" sz="4800" spc="-45" dirty="0">
                <a:solidFill>
                  <a:srgbClr val="002060"/>
                </a:solidFill>
                <a:latin typeface="Arial"/>
                <a:cs typeface="Arial"/>
              </a:rPr>
              <a:t>Board Member Roles</a:t>
            </a:r>
          </a:p>
          <a:p>
            <a:pPr algn="ctr">
              <a:lnSpc>
                <a:spcPct val="100000"/>
              </a:lnSpc>
            </a:pPr>
            <a:endParaRPr lang="en-US" sz="4800" spc="-45" dirty="0">
              <a:solidFill>
                <a:srgbClr val="002060"/>
              </a:solidFill>
              <a:latin typeface="Arial"/>
              <a:cs typeface="Arial"/>
            </a:endParaRP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4400" spc="-45" dirty="0">
                <a:solidFill>
                  <a:srgbClr val="002060"/>
                </a:solidFill>
                <a:latin typeface="Arial"/>
                <a:cs typeface="Arial"/>
              </a:rPr>
              <a:t>All – meeting participation, decision making, consistent support of </a:t>
            </a:r>
            <a:r>
              <a:rPr lang="en-US" sz="4400" spc="-45">
                <a:solidFill>
                  <a:srgbClr val="002060"/>
                </a:solidFill>
                <a:latin typeface="Arial"/>
                <a:cs typeface="Arial"/>
              </a:rPr>
              <a:t>multiple community needs</a:t>
            </a:r>
            <a:r>
              <a:rPr lang="en-US" sz="4400" spc="-45" dirty="0">
                <a:solidFill>
                  <a:srgbClr val="002060"/>
                </a:solidFill>
                <a:latin typeface="Arial"/>
                <a:cs typeface="Arial"/>
              </a:rPr>
              <a:t>!</a:t>
            </a: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4400" spc="-45" dirty="0">
              <a:solidFill>
                <a:srgbClr val="002060"/>
              </a:solidFill>
              <a:latin typeface="Arial"/>
              <a:cs typeface="Arial"/>
            </a:endParaRP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4400" spc="-45" dirty="0">
                <a:solidFill>
                  <a:srgbClr val="002060"/>
                </a:solidFill>
                <a:latin typeface="Arial"/>
                <a:cs typeface="Arial"/>
              </a:rPr>
              <a:t>Tom Bardroff – general maintenance (stepping down)</a:t>
            </a:r>
          </a:p>
          <a:p>
            <a:pPr>
              <a:lnSpc>
                <a:spcPct val="100000"/>
              </a:lnSpc>
            </a:pPr>
            <a:endParaRPr lang="en-US" sz="4400" spc="-45" dirty="0">
              <a:solidFill>
                <a:srgbClr val="002060"/>
              </a:solidFill>
              <a:latin typeface="Arial"/>
              <a:cs typeface="Arial"/>
            </a:endParaRP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4400" spc="-45" dirty="0">
                <a:solidFill>
                  <a:srgbClr val="002060"/>
                </a:solidFill>
                <a:latin typeface="Arial"/>
                <a:cs typeface="Arial"/>
              </a:rPr>
              <a:t>Jack Duich – administration, external liaison, governance, roads project, ARC</a:t>
            </a: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4400" spc="-45" dirty="0">
              <a:solidFill>
                <a:srgbClr val="002060"/>
              </a:solidFill>
              <a:latin typeface="Arial"/>
              <a:cs typeface="Arial"/>
            </a:endParaRP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4400" spc="-45" dirty="0">
                <a:solidFill>
                  <a:srgbClr val="002060"/>
                </a:solidFill>
                <a:latin typeface="Arial"/>
                <a:cs typeface="Arial"/>
              </a:rPr>
              <a:t>Jim Moore – swale &amp; drainage project, sprinklers</a:t>
            </a: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4400" spc="-45" dirty="0">
              <a:solidFill>
                <a:srgbClr val="002060"/>
              </a:solidFill>
              <a:latin typeface="Arial"/>
              <a:cs typeface="Arial"/>
            </a:endParaRP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4400" spc="-45" dirty="0">
                <a:solidFill>
                  <a:srgbClr val="002060"/>
                </a:solidFill>
                <a:latin typeface="Arial"/>
                <a:cs typeface="Arial"/>
              </a:rPr>
              <a:t>Jeff Sherman – legal guidance &amp; other duties as requested</a:t>
            </a: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4400" spc="-45" dirty="0">
              <a:solidFill>
                <a:srgbClr val="002060"/>
              </a:solidFill>
              <a:latin typeface="Arial"/>
              <a:cs typeface="Arial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spc="-45" dirty="0">
                <a:solidFill>
                  <a:srgbClr val="002060"/>
                </a:solidFill>
                <a:latin typeface="Arial"/>
                <a:cs typeface="Arial"/>
              </a:rPr>
              <a:t>Tim Strausbaugh – entrance/sprinklers, all around handyman </a:t>
            </a: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4400" spc="-45" dirty="0">
              <a:solidFill>
                <a:srgbClr val="002060"/>
              </a:solidFill>
              <a:latin typeface="Arial"/>
              <a:cs typeface="Arial"/>
            </a:endParaRP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600" i="1" spc="-45" dirty="0">
                <a:solidFill>
                  <a:srgbClr val="002060"/>
                </a:solidFill>
                <a:latin typeface="Arial"/>
                <a:cs typeface="Arial"/>
              </a:rPr>
              <a:t>(Special thanks to Jessie Duich for accommodating every BOD meeting at her residence!)</a:t>
            </a: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4000" spc="-45" dirty="0">
              <a:solidFill>
                <a:srgbClr val="002060"/>
              </a:solidFill>
              <a:latin typeface="Arial"/>
              <a:cs typeface="Arial"/>
            </a:endParaRP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4000" spc="-45" dirty="0">
              <a:solidFill>
                <a:srgbClr val="002060"/>
              </a:solidFill>
              <a:latin typeface="Arial"/>
              <a:cs typeface="Arial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b="1" spc="-45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endParaRPr lang="en-US" sz="4800" b="1" spc="-45" dirty="0">
              <a:solidFill>
                <a:srgbClr val="0000FF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48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08050" y="869776"/>
            <a:ext cx="11430000" cy="34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5155">
              <a:lnSpc>
                <a:spcPts val="1835"/>
              </a:lnSpc>
            </a:pPr>
            <a:r>
              <a:rPr lang="en-US" sz="2400" b="1" i="1" spc="130" dirty="0">
                <a:solidFill>
                  <a:srgbClr val="800000"/>
                </a:solidFill>
                <a:latin typeface="Bodoni 72 Book"/>
                <a:cs typeface="Bodoni 72 Book"/>
              </a:rPr>
              <a:t>Saddlebag </a:t>
            </a:r>
            <a:r>
              <a:rPr lang="en-US" sz="2400" b="1" i="1" spc="114" dirty="0">
                <a:solidFill>
                  <a:srgbClr val="800000"/>
                </a:solidFill>
                <a:latin typeface="Bodoni 72 Book"/>
                <a:cs typeface="Bodoni 72 Book"/>
              </a:rPr>
              <a:t>Creek  </a:t>
            </a:r>
            <a:r>
              <a:rPr lang="en-US" sz="2400" b="1" i="1" spc="125" dirty="0">
                <a:solidFill>
                  <a:srgbClr val="800000"/>
                </a:solidFill>
                <a:latin typeface="Bodoni 72 Book"/>
                <a:cs typeface="Bodoni 72 Book"/>
              </a:rPr>
              <a:t>Ranches  </a:t>
            </a:r>
            <a:r>
              <a:rPr lang="en-US" sz="2400" b="1" i="1" spc="135" dirty="0">
                <a:solidFill>
                  <a:srgbClr val="800000"/>
                </a:solidFill>
                <a:latin typeface="Bodoni 72 Book"/>
                <a:cs typeface="Bodoni 72 Book"/>
              </a:rPr>
              <a:t>Homeowners’</a:t>
            </a:r>
            <a:r>
              <a:rPr lang="en-US" sz="2400" b="1" i="1" spc="155" dirty="0">
                <a:solidFill>
                  <a:srgbClr val="800000"/>
                </a:solidFill>
                <a:latin typeface="Bodoni 72 Book"/>
                <a:cs typeface="Bodoni 72 Book"/>
              </a:rPr>
              <a:t> </a:t>
            </a:r>
            <a:r>
              <a:rPr lang="en-US" sz="2400" b="1" i="1" spc="130" dirty="0">
                <a:solidFill>
                  <a:srgbClr val="800000"/>
                </a:solidFill>
                <a:latin typeface="Bodoni 72 Book"/>
                <a:cs typeface="Bodoni 72 Book"/>
              </a:rPr>
              <a:t>Association</a:t>
            </a:r>
            <a:r>
              <a:rPr lang="en-US" sz="2400" b="1" i="1" spc="-150" dirty="0">
                <a:solidFill>
                  <a:srgbClr val="800000"/>
                </a:solidFill>
                <a:latin typeface="Bodoni 72 Book"/>
                <a:cs typeface="Bodoni 72 Book"/>
              </a:rPr>
              <a:t> </a:t>
            </a:r>
            <a:endParaRPr lang="en-US" sz="2400" b="1" dirty="0">
              <a:solidFill>
                <a:srgbClr val="800000"/>
              </a:solidFill>
              <a:latin typeface="Bodoni 72 Book"/>
              <a:cs typeface="Bodoni 72 Book"/>
            </a:endParaRPr>
          </a:p>
        </p:txBody>
      </p:sp>
    </p:spTree>
    <p:extLst>
      <p:ext uri="{BB962C8B-B14F-4D97-AF65-F5344CB8AC3E}">
        <p14:creationId xmlns:p14="http://schemas.microsoft.com/office/powerpoint/2010/main" val="25372939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670050" y="4492625"/>
            <a:ext cx="1615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 sz="4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A969B8-FD4D-19C7-CC62-2015D9D17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5203" y="0"/>
            <a:ext cx="11653693" cy="150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45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670050" y="4492625"/>
            <a:ext cx="1615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6503CB-9C08-EFD8-F622-4AF9A9684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8850" y="2206625"/>
            <a:ext cx="11653693" cy="150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15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670050" y="4492625"/>
            <a:ext cx="1615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75C981-0D61-CAA9-0BC1-9A9A8F2135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2669" y="0"/>
            <a:ext cx="12338762" cy="150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64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670050" y="4492625"/>
            <a:ext cx="1615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 sz="4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D7042-B97C-3DE8-D405-4C6746448B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2669" y="0"/>
            <a:ext cx="12338762" cy="150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73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:mv="urn:schemas-microsoft-com:mac:vml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670050" y="4492625"/>
            <a:ext cx="1615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86A114-DA0E-4029-E2F5-FFA766FAB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512846" y="-174054"/>
            <a:ext cx="12837246" cy="166129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4736F8-93ED-46D9-166F-9DEAA1E204A8}"/>
              </a:ext>
            </a:extLst>
          </p:cNvPr>
          <p:cNvSpPr txBox="1"/>
          <p:nvPr/>
        </p:nvSpPr>
        <p:spPr>
          <a:xfrm>
            <a:off x="8909050" y="835025"/>
            <a:ext cx="2971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Draft budget </a:t>
            </a:r>
            <a:r>
              <a:rPr lang="en-US" sz="2400" dirty="0" err="1"/>
              <a:t>pg</a:t>
            </a:r>
            <a:r>
              <a:rPr lang="en-US" sz="2400" dirty="0"/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37210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:mv="urn:schemas-microsoft-com:mac:vml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670050" y="4492625"/>
            <a:ext cx="1615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EE25F9-DB91-EE11-A910-76FFFC469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803650" y="1066800"/>
            <a:ext cx="12496800" cy="150812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7D37B2-EA2C-DC0E-7C56-CCC187C53CAE}"/>
              </a:ext>
            </a:extLst>
          </p:cNvPr>
          <p:cNvSpPr txBox="1"/>
          <p:nvPr/>
        </p:nvSpPr>
        <p:spPr>
          <a:xfrm>
            <a:off x="8909050" y="835025"/>
            <a:ext cx="2971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Draft budget </a:t>
            </a:r>
            <a:r>
              <a:rPr lang="en-US" sz="2400" dirty="0" err="1"/>
              <a:t>pg</a:t>
            </a:r>
            <a:r>
              <a:rPr lang="en-US" sz="2400" dirty="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04067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:mv="urn:schemas-microsoft-com:mac:vml"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xecutive">
    <a:dk1>
      <a:sysClr val="windowText" lastClr="000000"/>
    </a:dk1>
    <a:lt1>
      <a:sysClr val="window" lastClr="FFFFFF"/>
    </a:lt1>
    <a:dk2>
      <a:srgbClr val="2F5897"/>
    </a:dk2>
    <a:lt2>
      <a:srgbClr val="E4E9EF"/>
    </a:lt2>
    <a:accent1>
      <a:srgbClr val="6076B4"/>
    </a:accent1>
    <a:accent2>
      <a:srgbClr val="9C5252"/>
    </a:accent2>
    <a:accent3>
      <a:srgbClr val="E68422"/>
    </a:accent3>
    <a:accent4>
      <a:srgbClr val="846648"/>
    </a:accent4>
    <a:accent5>
      <a:srgbClr val="63891F"/>
    </a:accent5>
    <a:accent6>
      <a:srgbClr val="758085"/>
    </a:accent6>
    <a:hlink>
      <a:srgbClr val="3399FF"/>
    </a:hlink>
    <a:folHlink>
      <a:srgbClr val="B2B2B2"/>
    </a:folHlink>
  </a:clrScheme>
</a:themeOverride>
</file>

<file path=ppt/theme/themeOverride2.xml><?xml version="1.0" encoding="utf-8"?>
<a:themeOverride xmlns:a="http://schemas.openxmlformats.org/drawingml/2006/main">
  <a:clrScheme name="Executive">
    <a:dk1>
      <a:sysClr val="windowText" lastClr="000000"/>
    </a:dk1>
    <a:lt1>
      <a:sysClr val="window" lastClr="FFFFFF"/>
    </a:lt1>
    <a:dk2>
      <a:srgbClr val="2F5897"/>
    </a:dk2>
    <a:lt2>
      <a:srgbClr val="E4E9EF"/>
    </a:lt2>
    <a:accent1>
      <a:srgbClr val="6076B4"/>
    </a:accent1>
    <a:accent2>
      <a:srgbClr val="9C5252"/>
    </a:accent2>
    <a:accent3>
      <a:srgbClr val="E68422"/>
    </a:accent3>
    <a:accent4>
      <a:srgbClr val="846648"/>
    </a:accent4>
    <a:accent5>
      <a:srgbClr val="63891F"/>
    </a:accent5>
    <a:accent6>
      <a:srgbClr val="758085"/>
    </a:accent6>
    <a:hlink>
      <a:srgbClr val="3399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5533</TotalTime>
  <Words>487</Words>
  <Application>Microsoft Office PowerPoint</Application>
  <PresentationFormat>Custom</PresentationFormat>
  <Paragraphs>104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Bodoni 72 Book</vt:lpstr>
      <vt:lpstr>Calibri</vt:lpstr>
      <vt:lpstr>Century Gothic</vt:lpstr>
      <vt:lpstr>Courier New</vt:lpstr>
      <vt:lpstr>Helvetica</vt:lpstr>
      <vt:lpstr>Palatino Linotype</vt:lpstr>
      <vt:lpstr>Executive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Duich, Jack</dc:creator>
  <cp:lastModifiedBy>Patti Couture</cp:lastModifiedBy>
  <cp:revision>263</cp:revision>
  <cp:lastPrinted>2022-05-16T20:49:21Z</cp:lastPrinted>
  <dcterms:created xsi:type="dcterms:W3CDTF">2016-12-24T13:03:51Z</dcterms:created>
  <dcterms:modified xsi:type="dcterms:W3CDTF">2022-05-25T20:24:59Z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2016-12-03T00:00:00Z</vt:filetime>
  </property>
  <property fmtid="{D5CDD505-2E9C-101B-9397-08002B2CF9AE}" pid="3" name="Creator">
    <vt:lpwstr>Adobe Photoshop CC 2017 (Macintosh)</vt:lpwstr>
  </property>
  <property fmtid="{D5CDD505-2E9C-101B-9397-08002B2CF9AE}" pid="4" name="LastSaved">
    <vt:filetime>2016-12-05T00:00:00Z</vt:filetime>
  </property>
</Properties>
</file>