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98" r:id="rId2"/>
    <p:sldId id="268" r:id="rId3"/>
    <p:sldId id="301" r:id="rId4"/>
    <p:sldId id="316" r:id="rId5"/>
    <p:sldId id="318" r:id="rId6"/>
    <p:sldId id="317" r:id="rId7"/>
    <p:sldId id="299" r:id="rId8"/>
    <p:sldId id="321" r:id="rId9"/>
    <p:sldId id="319" r:id="rId10"/>
    <p:sldId id="291" r:id="rId11"/>
    <p:sldId id="294" r:id="rId12"/>
    <p:sldId id="297" r:id="rId13"/>
  </p:sldIdLst>
  <p:sldSz cx="20104100" cy="1508125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305" autoAdjust="0"/>
  </p:normalViewPr>
  <p:slideViewPr>
    <p:cSldViewPr>
      <p:cViewPr>
        <p:scale>
          <a:sx n="35" d="100"/>
          <a:sy n="35" d="100"/>
        </p:scale>
        <p:origin x="1788" y="8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5F15B-1612-4040-A244-0C2E72869FC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18ACE-BFD3-4190-B487-A3C9B6AA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8ACE-BFD3-4190-B487-A3C9B6AA03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1340558"/>
            <a:ext cx="17088485" cy="93838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615" y="10892014"/>
            <a:ext cx="14072870" cy="2681111"/>
          </a:xfrm>
        </p:spPr>
        <p:txBody>
          <a:bodyPr>
            <a:normAutofit/>
          </a:bodyPr>
          <a:lstStyle>
            <a:lvl1pPr marL="0" indent="0" algn="ctr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1pPr>
            <a:lvl2pPr marL="100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3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2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75472" y="603950"/>
            <a:ext cx="4523423" cy="12867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205" y="603950"/>
            <a:ext cx="13235199" cy="12867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85" y="3016251"/>
            <a:ext cx="17088485" cy="5508845"/>
          </a:xfrm>
        </p:spPr>
        <p:txBody>
          <a:bodyPr anchor="b"/>
          <a:lstStyle>
            <a:lvl1pPr algn="ctr" defTabSz="20105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0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085" y="8947513"/>
            <a:ext cx="17088485" cy="2489103"/>
          </a:xfrm>
        </p:spPr>
        <p:txBody>
          <a:bodyPr anchor="t"/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52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10583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1587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2116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2645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3174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370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4233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9884516" y="8629826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24293" y="8629826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46834" y="8629826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9584" y="3518959"/>
            <a:ext cx="8879311" cy="9952928"/>
          </a:xfrm>
        </p:spPr>
        <p:txBody>
          <a:bodyPr/>
          <a:lstStyle>
            <a:lvl1pPr>
              <a:defRPr sz="5300"/>
            </a:lvl1pPr>
            <a:lvl2pPr>
              <a:defRPr sz="3500"/>
            </a:lvl2pPr>
            <a:lvl3pPr>
              <a:defRPr sz="35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4164" y="3518958"/>
            <a:ext cx="8886012" cy="995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3518958"/>
            <a:ext cx="8882802" cy="1340556"/>
          </a:xfrm>
        </p:spPr>
        <p:txBody>
          <a:bodyPr anchor="b">
            <a:noAutofit/>
          </a:bodyPr>
          <a:lstStyle>
            <a:lvl1pPr marL="0" indent="0" algn="ctr">
              <a:buNone/>
              <a:defRPr sz="5300" b="0"/>
            </a:lvl1pPr>
            <a:lvl2pPr marL="1005291" indent="0">
              <a:buNone/>
              <a:defRPr sz="4400" b="1"/>
            </a:lvl2pPr>
            <a:lvl3pPr marL="2010583" indent="0">
              <a:buNone/>
              <a:defRPr sz="4000" b="1"/>
            </a:lvl3pPr>
            <a:lvl4pPr marL="3015874" indent="0">
              <a:buNone/>
              <a:defRPr sz="3500" b="1"/>
            </a:lvl4pPr>
            <a:lvl5pPr marL="4021165" indent="0">
              <a:buNone/>
              <a:defRPr sz="3500" b="1"/>
            </a:lvl5pPr>
            <a:lvl6pPr marL="5026457" indent="0">
              <a:buNone/>
              <a:defRPr sz="3500" b="1"/>
            </a:lvl6pPr>
            <a:lvl7pPr marL="6031748" indent="0">
              <a:buNone/>
              <a:defRPr sz="3500" b="1"/>
            </a:lvl7pPr>
            <a:lvl8pPr marL="7037040" indent="0">
              <a:buNone/>
              <a:defRPr sz="3500" b="1"/>
            </a:lvl8pPr>
            <a:lvl9pPr marL="8042331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585" y="3518958"/>
            <a:ext cx="8886291" cy="1340556"/>
          </a:xfrm>
        </p:spPr>
        <p:txBody>
          <a:bodyPr anchor="b">
            <a:noAutofit/>
          </a:bodyPr>
          <a:lstStyle>
            <a:lvl1pPr marL="0" indent="0" algn="ctr">
              <a:buNone/>
              <a:defRPr sz="5300" b="0"/>
            </a:lvl1pPr>
            <a:lvl2pPr marL="1005291" indent="0">
              <a:buNone/>
              <a:defRPr sz="4400" b="1"/>
            </a:lvl2pPr>
            <a:lvl3pPr marL="2010583" indent="0">
              <a:buNone/>
              <a:defRPr sz="4000" b="1"/>
            </a:lvl3pPr>
            <a:lvl4pPr marL="3015874" indent="0">
              <a:buNone/>
              <a:defRPr sz="3500" b="1"/>
            </a:lvl4pPr>
            <a:lvl5pPr marL="4021165" indent="0">
              <a:buNone/>
              <a:defRPr sz="3500" b="1"/>
            </a:lvl5pPr>
            <a:lvl6pPr marL="5026457" indent="0">
              <a:buNone/>
              <a:defRPr sz="3500" b="1"/>
            </a:lvl6pPr>
            <a:lvl7pPr marL="6031748" indent="0">
              <a:buNone/>
              <a:defRPr sz="3500" b="1"/>
            </a:lvl7pPr>
            <a:lvl8pPr marL="7037040" indent="0">
              <a:buNone/>
              <a:defRPr sz="3500" b="1"/>
            </a:lvl8pPr>
            <a:lvl9pPr marL="8042331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05205" y="4866217"/>
            <a:ext cx="8886012" cy="8606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0273195" y="4866218"/>
            <a:ext cx="8886012" cy="8605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7388" y="586493"/>
            <a:ext cx="6614110" cy="4608160"/>
          </a:xfrm>
        </p:spPr>
        <p:txBody>
          <a:bodyPr anchor="b"/>
          <a:lstStyle>
            <a:lvl1pPr algn="ctr">
              <a:lnSpc>
                <a:spcPct val="100000"/>
              </a:lnSpc>
              <a:defRPr sz="62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04" y="600458"/>
            <a:ext cx="10983960" cy="12871429"/>
          </a:xfrm>
        </p:spPr>
        <p:txBody>
          <a:bodyPr/>
          <a:lstStyle>
            <a:lvl1pPr>
              <a:defRPr sz="70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87388" y="5362223"/>
            <a:ext cx="6614110" cy="8109664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3500"/>
            </a:lvl1pPr>
            <a:lvl2pPr marL="1005291" indent="0">
              <a:buNone/>
              <a:defRPr sz="2600"/>
            </a:lvl2pPr>
            <a:lvl3pPr marL="2010583" indent="0">
              <a:buNone/>
              <a:defRPr sz="2200"/>
            </a:lvl3pPr>
            <a:lvl4pPr marL="3015874" indent="0">
              <a:buNone/>
              <a:defRPr sz="2000"/>
            </a:lvl4pPr>
            <a:lvl5pPr marL="4021165" indent="0">
              <a:buNone/>
              <a:defRPr sz="2000"/>
            </a:lvl5pPr>
            <a:lvl6pPr marL="5026457" indent="0">
              <a:buNone/>
              <a:defRPr sz="2000"/>
            </a:lvl6pPr>
            <a:lvl7pPr marL="6031748" indent="0">
              <a:buNone/>
              <a:defRPr sz="2000"/>
            </a:lvl7pPr>
            <a:lvl8pPr marL="7037040" indent="0">
              <a:buNone/>
              <a:defRPr sz="2000"/>
            </a:lvl8pPr>
            <a:lvl9pPr marL="804233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34" y="502708"/>
            <a:ext cx="12558080" cy="1968941"/>
          </a:xfrm>
        </p:spPr>
        <p:txBody>
          <a:bodyPr anchor="b"/>
          <a:lstStyle>
            <a:lvl1pPr algn="ctr">
              <a:lnSpc>
                <a:spcPct val="100000"/>
              </a:lnSpc>
              <a:defRPr sz="6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5783" y="2513542"/>
            <a:ext cx="13311983" cy="9986092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7000"/>
            </a:lvl1pPr>
            <a:lvl2pPr marL="1005291" indent="0">
              <a:buNone/>
              <a:defRPr sz="6200"/>
            </a:lvl2pPr>
            <a:lvl3pPr marL="2010583" indent="0">
              <a:buNone/>
              <a:defRPr sz="5300"/>
            </a:lvl3pPr>
            <a:lvl4pPr marL="3015874" indent="0">
              <a:buNone/>
              <a:defRPr sz="4400"/>
            </a:lvl4pPr>
            <a:lvl5pPr marL="4021165" indent="0">
              <a:buNone/>
              <a:defRPr sz="4400"/>
            </a:lvl5pPr>
            <a:lvl6pPr marL="5026457" indent="0">
              <a:buNone/>
              <a:defRPr sz="4400"/>
            </a:lvl6pPr>
            <a:lvl7pPr marL="6031748" indent="0">
              <a:buNone/>
              <a:defRPr sz="4400"/>
            </a:lvl7pPr>
            <a:lvl8pPr marL="7037040" indent="0">
              <a:buNone/>
              <a:defRPr sz="4400"/>
            </a:lvl8pPr>
            <a:lvl9pPr marL="8042331" indent="0">
              <a:buNone/>
              <a:defRPr sz="44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2734" y="12777170"/>
            <a:ext cx="12558080" cy="1172986"/>
          </a:xfrm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  <a:lvl2pPr marL="1005291" indent="0">
              <a:buNone/>
              <a:defRPr sz="2600"/>
            </a:lvl2pPr>
            <a:lvl3pPr marL="2010583" indent="0">
              <a:buNone/>
              <a:defRPr sz="2200"/>
            </a:lvl3pPr>
            <a:lvl4pPr marL="3015874" indent="0">
              <a:buNone/>
              <a:defRPr sz="2000"/>
            </a:lvl4pPr>
            <a:lvl5pPr marL="4021165" indent="0">
              <a:buNone/>
              <a:defRPr sz="2000"/>
            </a:lvl5pPr>
            <a:lvl6pPr marL="5026457" indent="0">
              <a:buNone/>
              <a:defRPr sz="2000"/>
            </a:lvl6pPr>
            <a:lvl7pPr marL="6031748" indent="0">
              <a:buNone/>
              <a:defRPr sz="2000"/>
            </a:lvl7pPr>
            <a:lvl8pPr marL="7037040" indent="0">
              <a:buNone/>
              <a:defRPr sz="2000"/>
            </a:lvl8pPr>
            <a:lvl9pPr marL="804233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205" y="0"/>
            <a:ext cx="18093690" cy="3518958"/>
          </a:xfrm>
          <a:prstGeom prst="rect">
            <a:avLst/>
          </a:prstGeom>
        </p:spPr>
        <p:txBody>
          <a:bodyPr vert="horz" lIns="201058" tIns="100529" rIns="201058" bIns="100529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205" y="3518959"/>
            <a:ext cx="18093690" cy="9952928"/>
          </a:xfrm>
          <a:prstGeom prst="rect">
            <a:avLst/>
          </a:prstGeom>
        </p:spPr>
        <p:txBody>
          <a:bodyPr vert="horz" lIns="201058" tIns="100529" rIns="201058" bIns="1005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90526" y="13978086"/>
            <a:ext cx="4586248" cy="802937"/>
          </a:xfrm>
          <a:prstGeom prst="rect">
            <a:avLst/>
          </a:prstGeom>
        </p:spPr>
        <p:txBody>
          <a:bodyPr vert="horz" lIns="201058" tIns="100529" rIns="100529" bIns="100529" rtlCol="0" anchor="ctr"/>
          <a:lstStyle>
            <a:lvl1pPr algn="r"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9249" y="13978086"/>
            <a:ext cx="6261589" cy="802937"/>
          </a:xfrm>
          <a:prstGeom prst="rect">
            <a:avLst/>
          </a:prstGeom>
        </p:spPr>
        <p:txBody>
          <a:bodyPr vert="horz" lIns="100529" tIns="100529" rIns="201058" bIns="100529" rtlCol="0" anchor="ctr"/>
          <a:lstStyle>
            <a:lvl1pPr algn="l"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83347" y="13978086"/>
            <a:ext cx="1235564" cy="802937"/>
          </a:xfrm>
          <a:prstGeom prst="rect">
            <a:avLst/>
          </a:prstGeom>
        </p:spPr>
        <p:txBody>
          <a:bodyPr vert="horz" lIns="60317" tIns="100529" rIns="100529" bIns="100529" rtlCol="0" anchor="ctr"/>
          <a:lstStyle>
            <a:lvl1pPr algn="l"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18595325" y="14292627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marL="0" algn="ctr" defTabSz="2010583" rtl="0" eaLnBrk="1" latinLnBrk="0" hangingPunct="1"/>
            <a:endParaRPr lang="en-US" sz="4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51271" y="14292627"/>
            <a:ext cx="186381" cy="1864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058" tIns="100529" rIns="201058" bIns="10052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2010583" rtl="0" eaLnBrk="1" latinLnBrk="0" hangingPunct="1">
        <a:lnSpc>
          <a:spcPts val="12753"/>
        </a:lnSpc>
        <a:spcBef>
          <a:spcPct val="0"/>
        </a:spcBef>
        <a:buNone/>
        <a:defRPr sz="119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753969" indent="-753969" algn="l" defTabSz="2010583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1633598" indent="-628307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2513228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3518520" indent="-502646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4523811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5529102" indent="-502646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6534394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7539685" indent="-502646" algn="l" defTabSz="2010583" rtl="0" eaLnBrk="1" latinLnBrk="0" hangingPunct="1">
        <a:spcBef>
          <a:spcPct val="20000"/>
        </a:spcBef>
        <a:buFont typeface="Courier New" pitchFamily="49" charset="0"/>
        <a:buChar char="o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8544977" indent="-502646" algn="l" defTabSz="201058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291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10583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15874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21165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6457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31748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037040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042331" algn="l" defTabSz="2010583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8188" y="8759825"/>
            <a:ext cx="1844675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 algn="ctr"/>
            <a:r>
              <a:rPr lang="en-US" sz="9600" dirty="0">
                <a:solidFill>
                  <a:srgbClr val="002060"/>
                </a:solidFill>
                <a:latin typeface="Helvetica"/>
                <a:cs typeface="Helvetica"/>
              </a:rPr>
              <a:t>2024 Saddlebag Creek Ranches Home Owners Association Annual Meeting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2" y="3654425"/>
            <a:ext cx="19656058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1504" y="1292225"/>
            <a:ext cx="74601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2000" dirty="0">
                <a:solidFill>
                  <a:srgbClr val="002060"/>
                </a:solidFill>
                <a:latin typeface="Helvetica"/>
                <a:cs typeface="Helvetica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2660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9200" y="2013441"/>
            <a:ext cx="17678400" cy="1598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of community assets [repair/restoration]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Roadways – continue to monitor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repairs &amp; repaving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costing depending on cost of resources (oil, labor, etc.)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$60K for High Oaks Trail (2023 $)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$95K for balance of Saddlebag Trail (2023 $)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year life expectancy for current “old” roads (@ today’s usage)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condition &amp; beautification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property owners with new construction &amp; improvements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/ anticipate / react to possible adjacent development including egress off HOT easement)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community attention to news / events/ rumors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year of Medieval Fair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needs / ideas?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943100" lvl="3" indent="-5715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8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4400" dirty="0"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2024 Priorities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0850" y="2013441"/>
            <a:ext cx="18446750" cy="125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2024 Director nominees: one year terms. 3 directors minimum, 5 ideal, 7 maximum</a:t>
            </a:r>
          </a:p>
          <a:p>
            <a:pPr lvl="1"/>
            <a:endParaRPr lang="en-US" sz="40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Jack Duich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Jim Moore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Jeff Sherman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Tim Strausbaugh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Marcela Serio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Helvetica"/>
                <a:cs typeface="Helvetica"/>
              </a:rPr>
              <a:t>Other write-ins (at annual meeting)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2060"/>
                </a:solidFill>
                <a:latin typeface="Helvetica"/>
                <a:cs typeface="Helvetica"/>
              </a:rPr>
              <a:t>Please submit hand carried ballots to election chairperson (Lance)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2060"/>
                </a:solidFill>
                <a:latin typeface="Helvetica"/>
                <a:cs typeface="Helvetica"/>
              </a:rPr>
              <a:t>Results upon tally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2060"/>
                </a:solidFill>
                <a:latin typeface="Helvetica"/>
                <a:cs typeface="Helvetica"/>
              </a:rPr>
              <a:t>Next board meeting tonight then every 6-8 weeks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2024 Board Of Directors Election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0850" y="5407025"/>
            <a:ext cx="18446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 algn="ctr"/>
            <a:r>
              <a:rPr lang="en-US" sz="9600" dirty="0">
                <a:solidFill>
                  <a:srgbClr val="002060"/>
                </a:solidFill>
                <a:latin typeface="Helvetica"/>
                <a:cs typeface="Helvetica"/>
              </a:rPr>
              <a:t>Thank you for your participation!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lvl="1"/>
            <a:endParaRPr lang="en-US" sz="3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571500" indent="-571500">
              <a:buFont typeface="Arial"/>
              <a:buChar char="•"/>
            </a:pPr>
            <a:endParaRPr lang="en-US" sz="6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Adjournment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18820" y="1219765"/>
            <a:ext cx="19163030" cy="135598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1000"/>
                </a:schemeClr>
              </a:gs>
              <a:gs pos="80000">
                <a:schemeClr val="accent1">
                  <a:shade val="93000"/>
                  <a:satMod val="130000"/>
                  <a:alpha val="11000"/>
                </a:schemeClr>
              </a:gs>
              <a:gs pos="100000">
                <a:schemeClr val="accent1">
                  <a:shade val="94000"/>
                  <a:satMod val="135000"/>
                  <a:alpha val="11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bject 12"/>
          <p:cNvSpPr txBox="1"/>
          <p:nvPr/>
        </p:nvSpPr>
        <p:spPr>
          <a:xfrm>
            <a:off x="1898650" y="1219765"/>
            <a:ext cx="16383000" cy="1446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-20" dirty="0">
                <a:solidFill>
                  <a:srgbClr val="002060"/>
                </a:solidFill>
                <a:latin typeface="Arial"/>
                <a:cs typeface="Arial"/>
              </a:rPr>
              <a:t>Saddlebag </a:t>
            </a:r>
            <a:r>
              <a:rPr sz="4800" b="1" spc="5" dirty="0">
                <a:solidFill>
                  <a:srgbClr val="002060"/>
                </a:solidFill>
                <a:latin typeface="Arial"/>
                <a:cs typeface="Arial"/>
              </a:rPr>
              <a:t>Creek</a:t>
            </a:r>
            <a:r>
              <a:rPr sz="4800" b="1" spc="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800" b="1" spc="-45" dirty="0">
                <a:solidFill>
                  <a:srgbClr val="002060"/>
                </a:solidFill>
                <a:latin typeface="Arial"/>
                <a:cs typeface="Arial"/>
              </a:rPr>
              <a:t>Ranches</a:t>
            </a:r>
            <a:r>
              <a:rPr lang="en-US" sz="480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mr-IN" sz="4800" b="1" spc="-45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en-US" sz="4800" b="1" spc="-45" dirty="0">
                <a:solidFill>
                  <a:srgbClr val="002060"/>
                </a:solidFill>
                <a:latin typeface="Arial"/>
                <a:cs typeface="Arial"/>
              </a:rPr>
              <a:t> 2024 Annual Meeting</a:t>
            </a:r>
          </a:p>
          <a:p>
            <a:pPr algn="ctr">
              <a:lnSpc>
                <a:spcPct val="100000"/>
              </a:lnSpc>
            </a:pPr>
            <a:endParaRPr lang="en-US" sz="3200" b="1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spc="-45" dirty="0">
                <a:solidFill>
                  <a:srgbClr val="002060"/>
                </a:solidFill>
                <a:latin typeface="Arial"/>
                <a:cs typeface="Arial"/>
              </a:rPr>
              <a:t>Agenda</a:t>
            </a:r>
          </a:p>
          <a:p>
            <a:pPr lvl="2" algn="ctr"/>
            <a:endParaRPr lang="en-US" sz="2400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Attendance sign in sheet </a:t>
            </a:r>
            <a:r>
              <a:rPr lang="en-US" sz="3600" i="1" spc="-45" dirty="0">
                <a:solidFill>
                  <a:srgbClr val="002060"/>
                </a:solidFill>
                <a:latin typeface="Arial"/>
                <a:cs typeface="Arial"/>
              </a:rPr>
              <a:t>- </a:t>
            </a:r>
            <a:r>
              <a:rPr lang="en-US" sz="3200" i="1" spc="-45" dirty="0">
                <a:solidFill>
                  <a:srgbClr val="002060"/>
                </a:solidFill>
                <a:latin typeface="Arial"/>
                <a:cs typeface="Arial"/>
              </a:rPr>
              <a:t>name(s), lot number(s), email address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Property owners introductions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Roll call of directors &amp; certification of proxies – </a:t>
            </a:r>
            <a:r>
              <a:rPr lang="en-US" sz="3200" i="1" spc="-45" dirty="0">
                <a:solidFill>
                  <a:srgbClr val="002060"/>
                </a:solidFill>
                <a:latin typeface="Arial"/>
                <a:cs typeface="Arial"/>
              </a:rPr>
              <a:t>appt. election chair</a:t>
            </a:r>
            <a:r>
              <a:rPr lang="en-US" sz="32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Prior meeting minutes – </a:t>
            </a:r>
            <a:r>
              <a:rPr lang="en-US" sz="3600" i="1" spc="-45" dirty="0">
                <a:solidFill>
                  <a:srgbClr val="002060"/>
                </a:solidFill>
                <a:latin typeface="Arial"/>
                <a:cs typeface="Arial"/>
              </a:rPr>
              <a:t>posted to website 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2023 &amp; 2024 YTD Review</a:t>
            </a:r>
          </a:p>
          <a:p>
            <a:pPr marL="1657350" lvl="3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Board roles</a:t>
            </a:r>
          </a:p>
          <a:p>
            <a:pPr marL="1657350" lvl="3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Financial reports – </a:t>
            </a:r>
            <a:r>
              <a:rPr lang="en-US" sz="3200" i="1" spc="-45" dirty="0">
                <a:solidFill>
                  <a:srgbClr val="002060"/>
                </a:solidFill>
                <a:latin typeface="Arial"/>
                <a:cs typeface="Arial"/>
              </a:rPr>
              <a:t>provide email address if you request copies, 1 copy here</a:t>
            </a:r>
          </a:p>
          <a:p>
            <a:pPr marL="1657350" lvl="3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Committee accomplishments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2024 Priorities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Election of new officers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Adjournment</a:t>
            </a:r>
          </a:p>
          <a:p>
            <a:pPr marL="1200150" lvl="2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spc="-45" dirty="0">
                <a:solidFill>
                  <a:srgbClr val="002060"/>
                </a:solidFill>
                <a:latin typeface="Arial"/>
                <a:cs typeface="Arial"/>
              </a:rPr>
              <a:t>Board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800" b="1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050" y="869776"/>
            <a:ext cx="11430000" cy="34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155">
              <a:lnSpc>
                <a:spcPts val="1835"/>
              </a:lnSpc>
            </a:pP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Saddlebag </a:t>
            </a:r>
            <a:r>
              <a:rPr lang="en-US" sz="2400" b="1" i="1" spc="114" dirty="0">
                <a:solidFill>
                  <a:srgbClr val="800000"/>
                </a:solidFill>
                <a:latin typeface="Bodoni 72 Book"/>
                <a:cs typeface="Bodoni 72 Book"/>
              </a:rPr>
              <a:t>Creek  </a:t>
            </a:r>
            <a:r>
              <a:rPr lang="en-US" sz="2400" b="1" i="1" spc="125" dirty="0">
                <a:solidFill>
                  <a:srgbClr val="800000"/>
                </a:solidFill>
                <a:latin typeface="Bodoni 72 Book"/>
                <a:cs typeface="Bodoni 72 Book"/>
              </a:rPr>
              <a:t>Ranches  </a:t>
            </a:r>
            <a:r>
              <a:rPr lang="en-US" sz="2400" b="1" i="1" spc="135" dirty="0">
                <a:solidFill>
                  <a:srgbClr val="800000"/>
                </a:solidFill>
                <a:latin typeface="Bodoni 72 Book"/>
                <a:cs typeface="Bodoni 72 Book"/>
              </a:rPr>
              <a:t>Homeowners’</a:t>
            </a:r>
            <a:r>
              <a:rPr lang="en-US" sz="2400" b="1" i="1" spc="155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Association</a:t>
            </a:r>
            <a:r>
              <a:rPr lang="en-US" sz="2400" b="1" i="1" spc="-150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endParaRPr lang="en-US" sz="2400" b="1" dirty="0">
              <a:solidFill>
                <a:srgbClr val="800000"/>
              </a:solidFill>
              <a:latin typeface="Bodoni 72 Book"/>
              <a:cs typeface="Bodoni 72 Book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18820" y="1219765"/>
            <a:ext cx="19163030" cy="135598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1000"/>
                </a:schemeClr>
              </a:gs>
              <a:gs pos="80000">
                <a:schemeClr val="accent1">
                  <a:shade val="93000"/>
                  <a:satMod val="130000"/>
                  <a:alpha val="11000"/>
                </a:schemeClr>
              </a:gs>
              <a:gs pos="100000">
                <a:schemeClr val="accent1">
                  <a:shade val="94000"/>
                  <a:satMod val="135000"/>
                  <a:alpha val="11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bject 12"/>
          <p:cNvSpPr txBox="1"/>
          <p:nvPr/>
        </p:nvSpPr>
        <p:spPr>
          <a:xfrm>
            <a:off x="1898650" y="1219765"/>
            <a:ext cx="16383000" cy="1520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spc="-20" dirty="0">
                <a:solidFill>
                  <a:srgbClr val="002060"/>
                </a:solidFill>
                <a:latin typeface="Arial"/>
                <a:cs typeface="Arial"/>
              </a:rPr>
              <a:t>Saddlebag </a:t>
            </a:r>
            <a:r>
              <a:rPr sz="4800" b="1" spc="5" dirty="0">
                <a:solidFill>
                  <a:srgbClr val="002060"/>
                </a:solidFill>
                <a:latin typeface="Arial"/>
                <a:cs typeface="Arial"/>
              </a:rPr>
              <a:t>Creek</a:t>
            </a:r>
            <a:r>
              <a:rPr sz="4800" b="1" spc="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800" b="1" spc="-45" dirty="0">
                <a:solidFill>
                  <a:srgbClr val="002060"/>
                </a:solidFill>
                <a:latin typeface="Arial"/>
                <a:cs typeface="Arial"/>
              </a:rPr>
              <a:t>Ranches</a:t>
            </a:r>
            <a:r>
              <a:rPr lang="en-US" sz="480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mr-IN" sz="4800" b="1" spc="-45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en-US" sz="4800" b="1" spc="-45" dirty="0">
                <a:solidFill>
                  <a:srgbClr val="002060"/>
                </a:solidFill>
                <a:latin typeface="Arial"/>
                <a:cs typeface="Arial"/>
              </a:rPr>
              <a:t> 2024 Annual Meeting</a:t>
            </a:r>
          </a:p>
          <a:p>
            <a:pPr algn="ctr">
              <a:lnSpc>
                <a:spcPct val="100000"/>
              </a:lnSpc>
            </a:pPr>
            <a:endParaRPr lang="en-US" sz="3200" b="1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spc="-45" dirty="0">
                <a:solidFill>
                  <a:srgbClr val="002060"/>
                </a:solidFill>
                <a:latin typeface="Arial"/>
                <a:cs typeface="Arial"/>
              </a:rPr>
              <a:t>Board Member Roles</a:t>
            </a:r>
          </a:p>
          <a:p>
            <a:pPr algn="ctr">
              <a:lnSpc>
                <a:spcPct val="100000"/>
              </a:lnSpc>
            </a:pPr>
            <a:endParaRPr lang="en-US" sz="48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spc="-45" dirty="0">
                <a:solidFill>
                  <a:srgbClr val="002060"/>
                </a:solidFill>
                <a:latin typeface="Arial"/>
                <a:cs typeface="Arial"/>
              </a:rPr>
              <a:t>All – meeting participation, decision making, consistent support of multiple community needs!</a:t>
            </a:r>
          </a:p>
          <a:p>
            <a:pPr>
              <a:lnSpc>
                <a:spcPct val="100000"/>
              </a:lnSpc>
            </a:pPr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spc="-45" dirty="0">
                <a:solidFill>
                  <a:srgbClr val="002060"/>
                </a:solidFill>
                <a:latin typeface="Arial"/>
                <a:cs typeface="Arial"/>
              </a:rPr>
              <a:t>Jack Duich – administration, external liaison, governance, roads project, ARC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spc="-45" dirty="0">
                <a:solidFill>
                  <a:srgbClr val="002060"/>
                </a:solidFill>
                <a:latin typeface="Arial"/>
                <a:cs typeface="Arial"/>
              </a:rPr>
              <a:t>Jim Moore – swale &amp; drainage project, sprinklers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spc="-45" dirty="0">
                <a:solidFill>
                  <a:srgbClr val="002060"/>
                </a:solidFill>
                <a:latin typeface="Arial"/>
                <a:cs typeface="Arial"/>
              </a:rPr>
              <a:t>Jeff Sherman – legal guidance &amp; other duties as requested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pc="-45" dirty="0">
                <a:solidFill>
                  <a:srgbClr val="002060"/>
                </a:solidFill>
                <a:latin typeface="Arial"/>
                <a:cs typeface="Arial"/>
              </a:rPr>
              <a:t>Tim Strausbaugh – entrance/sprinklers, all around handyman </a:t>
            </a:r>
          </a:p>
          <a:p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pc="-45" dirty="0">
                <a:solidFill>
                  <a:srgbClr val="002060"/>
                </a:solidFill>
                <a:latin typeface="Arial"/>
                <a:cs typeface="Arial"/>
              </a:rPr>
              <a:t>Marcela Serio – newer member, not yet a resident, role TBD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40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000" spc="-4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4800" b="1" spc="-45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8050" y="869776"/>
            <a:ext cx="11430000" cy="34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155">
              <a:lnSpc>
                <a:spcPts val="1835"/>
              </a:lnSpc>
            </a:pP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Saddlebag </a:t>
            </a:r>
            <a:r>
              <a:rPr lang="en-US" sz="2400" b="1" i="1" spc="114" dirty="0">
                <a:solidFill>
                  <a:srgbClr val="800000"/>
                </a:solidFill>
                <a:latin typeface="Bodoni 72 Book"/>
                <a:cs typeface="Bodoni 72 Book"/>
              </a:rPr>
              <a:t>Creek  </a:t>
            </a:r>
            <a:r>
              <a:rPr lang="en-US" sz="2400" b="1" i="1" spc="125" dirty="0">
                <a:solidFill>
                  <a:srgbClr val="800000"/>
                </a:solidFill>
                <a:latin typeface="Bodoni 72 Book"/>
                <a:cs typeface="Bodoni 72 Book"/>
              </a:rPr>
              <a:t>Ranches  </a:t>
            </a:r>
            <a:r>
              <a:rPr lang="en-US" sz="2400" b="1" i="1" spc="135" dirty="0">
                <a:solidFill>
                  <a:srgbClr val="800000"/>
                </a:solidFill>
                <a:latin typeface="Bodoni 72 Book"/>
                <a:cs typeface="Bodoni 72 Book"/>
              </a:rPr>
              <a:t>Homeowners’</a:t>
            </a:r>
            <a:r>
              <a:rPr lang="en-US" sz="2400" b="1" i="1" spc="155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r>
              <a:rPr lang="en-US" sz="2400" b="1" i="1" spc="130" dirty="0">
                <a:solidFill>
                  <a:srgbClr val="800000"/>
                </a:solidFill>
                <a:latin typeface="Bodoni 72 Book"/>
                <a:cs typeface="Bodoni 72 Book"/>
              </a:rPr>
              <a:t>Association</a:t>
            </a:r>
            <a:r>
              <a:rPr lang="en-US" sz="2400" b="1" i="1" spc="-150" dirty="0">
                <a:solidFill>
                  <a:srgbClr val="800000"/>
                </a:solidFill>
                <a:latin typeface="Bodoni 72 Book"/>
                <a:cs typeface="Bodoni 72 Book"/>
              </a:rPr>
              <a:t> </a:t>
            </a:r>
            <a:endParaRPr lang="en-US" sz="2400" b="1" dirty="0">
              <a:solidFill>
                <a:srgbClr val="800000"/>
              </a:solidFill>
              <a:latin typeface="Bodoni 72 Book"/>
              <a:cs typeface="Bodoni 72 Book"/>
            </a:endParaRPr>
          </a:p>
        </p:txBody>
      </p:sp>
    </p:spTree>
    <p:extLst>
      <p:ext uri="{BB962C8B-B14F-4D97-AF65-F5344CB8AC3E}">
        <p14:creationId xmlns:p14="http://schemas.microsoft.com/office/powerpoint/2010/main" val="253729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2F7B0-399B-CBBC-9E64-BC972C01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46" y="0"/>
            <a:ext cx="11812408" cy="150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663C0-8BFE-EE09-0342-20965553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46" y="0"/>
            <a:ext cx="11812408" cy="150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A5196B-587D-3334-98D8-ED430887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46" y="0"/>
            <a:ext cx="11812408" cy="150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B23AE-D9A0-1A7E-2194-39D5A95BC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846" y="0"/>
            <a:ext cx="11812408" cy="150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2023 &amp; 2024 YTD accomplishments / highlights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83752" y="2816225"/>
            <a:ext cx="17207497" cy="1291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Front entrance fire pond emergency swale remediation (back to “as built”).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Sprinkler system filter construction – clog avoidance (Tim &amp; Jim)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Entrance bed replanting &amp; sprinkler maintenance 2023 until April 2024 (Tim &amp; Jim)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Damage repair at entrance (x2)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fire ponds roadway facing swales cleared (need to grind stumps)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lawn service chosen (from 3 candidates)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Multiple ARC submissions / reviews / approvals (additions, outbuildings, &amp; pool)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yard sale – Many thanks to Rose Riggle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Ongoing BOD meetings – thanks to Jessie Duich for hosting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02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0" y="-25261"/>
            <a:ext cx="20091400" cy="2038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2023 Fire pond swale remediation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0050" y="4492625"/>
            <a:ext cx="161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3662" y="444284"/>
            <a:ext cx="3687321" cy="18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E562-FB40-48A5-C370-CAED3ECC1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7" y="2215649"/>
            <a:ext cx="19330481" cy="119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5933</TotalTime>
  <Words>491</Words>
  <Application>Microsoft Office PowerPoint</Application>
  <PresentationFormat>Custom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Bodoni 72 Book</vt:lpstr>
      <vt:lpstr>Calibri</vt:lpstr>
      <vt:lpstr>Century Gothic</vt:lpstr>
      <vt:lpstr>Courier New</vt:lpstr>
      <vt:lpstr>Helvetica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Duich, Jack</dc:creator>
  <cp:lastModifiedBy>DUICH, JOHN M. Lt Col CAP SER FLWG/A3FLESA</cp:lastModifiedBy>
  <cp:revision>271</cp:revision>
  <cp:lastPrinted>2022-05-16T20:49:21Z</cp:lastPrinted>
  <dcterms:created xsi:type="dcterms:W3CDTF">2016-12-24T13:03:51Z</dcterms:created>
  <dcterms:modified xsi:type="dcterms:W3CDTF">2024-07-23T20:32:00Z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2016-12-03T00:00:00Z</vt:filetime>
  </property>
  <property fmtid="{D5CDD505-2E9C-101B-9397-08002B2CF9AE}" pid="3" name="Creator">
    <vt:lpwstr>Adobe Photoshop CC 2017 (Macintosh)</vt:lpwstr>
  </property>
  <property fmtid="{D5CDD505-2E9C-101B-9397-08002B2CF9AE}" pid="4" name="LastSaved">
    <vt:filetime>2016-12-05T00:00:00Z</vt:filetime>
  </property>
</Properties>
</file>